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0"/>
  </p:notesMasterIdLst>
  <p:handoutMasterIdLst>
    <p:handoutMasterId r:id="rId41"/>
  </p:handoutMasterIdLst>
  <p:sldIdLst>
    <p:sldId id="277" r:id="rId5"/>
    <p:sldId id="361" r:id="rId6"/>
    <p:sldId id="1100" r:id="rId7"/>
    <p:sldId id="288" r:id="rId8"/>
    <p:sldId id="1084" r:id="rId9"/>
    <p:sldId id="1107" r:id="rId10"/>
    <p:sldId id="1085" r:id="rId11"/>
    <p:sldId id="1108" r:id="rId12"/>
    <p:sldId id="1088" r:id="rId13"/>
    <p:sldId id="1109" r:id="rId14"/>
    <p:sldId id="1089" r:id="rId15"/>
    <p:sldId id="1090" r:id="rId16"/>
    <p:sldId id="1105" r:id="rId17"/>
    <p:sldId id="1101" r:id="rId18"/>
    <p:sldId id="1096" r:id="rId19"/>
    <p:sldId id="1091" r:id="rId20"/>
    <p:sldId id="1097" r:id="rId21"/>
    <p:sldId id="1098" r:id="rId22"/>
    <p:sldId id="1102" r:id="rId23"/>
    <p:sldId id="1099" r:id="rId24"/>
    <p:sldId id="1118" r:id="rId25"/>
    <p:sldId id="1124" r:id="rId26"/>
    <p:sldId id="1117" r:id="rId27"/>
    <p:sldId id="1119" r:id="rId28"/>
    <p:sldId id="1120" r:id="rId29"/>
    <p:sldId id="1111" r:id="rId30"/>
    <p:sldId id="1112" r:id="rId31"/>
    <p:sldId id="1113" r:id="rId32"/>
    <p:sldId id="1114" r:id="rId33"/>
    <p:sldId id="1121" r:id="rId34"/>
    <p:sldId id="1115" r:id="rId35"/>
    <p:sldId id="1116" r:id="rId36"/>
    <p:sldId id="1122" r:id="rId37"/>
    <p:sldId id="1123" r:id="rId38"/>
    <p:sldId id="323" r:id="rId39"/>
  </p:sldIdLst>
  <p:sldSz cx="12192000" cy="6858000"/>
  <p:notesSz cx="7010400" cy="9296400"/>
  <p:custDataLst>
    <p:tags r:id="rId4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alk, Jodie (DESE)" initials="ZJ(" lastIdx="2" clrIdx="0">
    <p:extLst>
      <p:ext uri="{19B8F6BF-5375-455C-9EA6-DF929625EA0E}">
        <p15:presenceInfo xmlns:p15="http://schemas.microsoft.com/office/powerpoint/2012/main" userId="S::JZalk@doe.mass.edu::e1452584-4588-4fe8-8e76-c634323654f0" providerId="AD"/>
      </p:ext>
    </p:extLst>
  </p:cmAuthor>
  <p:cmAuthor id="2" name="Pelychaty, Robert (DESE)" initials="PR(" lastIdx="2" clrIdx="1">
    <p:extLst>
      <p:ext uri="{19B8F6BF-5375-455C-9EA6-DF929625EA0E}">
        <p15:presenceInfo xmlns:p15="http://schemas.microsoft.com/office/powerpoint/2012/main" userId="S::RPelychaty@doe.mass.edu::4b7f82dc-9b90-4364-a63e-8be2ecd61eb5" providerId="AD"/>
      </p:ext>
    </p:extLst>
  </p:cmAuthor>
  <p:cmAuthor id="3" name="Wiener, Daniel J (DESE)" initials="WDJ(" lastIdx="7" clrIdx="2">
    <p:extLst>
      <p:ext uri="{19B8F6BF-5375-455C-9EA6-DF929625EA0E}">
        <p15:presenceInfo xmlns:p15="http://schemas.microsoft.com/office/powerpoint/2012/main" userId="S::dwiener@doe.mass.edu::4b0a3cb5-17a9-46a4-b0c2-fd15496b02d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8526"/>
    <a:srgbClr val="D6791C"/>
    <a:srgbClr val="0033CC"/>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9C0E5EA-0008-459B-A69C-D71BEBF98D3F}" v="5" dt="2023-03-30T14:20:35.62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362" autoAdjust="0"/>
    <p:restoredTop sz="86408" autoAdjust="0"/>
  </p:normalViewPr>
  <p:slideViewPr>
    <p:cSldViewPr snapToGrid="0">
      <p:cViewPr varScale="1">
        <p:scale>
          <a:sx n="56" d="100"/>
          <a:sy n="56" d="100"/>
        </p:scale>
        <p:origin x="72" y="756"/>
      </p:cViewPr>
      <p:guideLst>
        <p:guide orient="horz" pos="2160"/>
        <p:guide pos="3840"/>
      </p:guideLst>
    </p:cSldViewPr>
  </p:slideViewPr>
  <p:outlineViewPr>
    <p:cViewPr>
      <p:scale>
        <a:sx n="33" d="100"/>
        <a:sy n="33" d="100"/>
      </p:scale>
      <p:origin x="0" y="0"/>
    </p:cViewPr>
    <p:sldLst>
      <p:sld r:id="rId1" collapse="1"/>
      <p:sld r:id="rId2" collapse="1"/>
    </p:sldLst>
  </p:outlineViewPr>
  <p:notesTextViewPr>
    <p:cViewPr>
      <p:scale>
        <a:sx n="3" d="2"/>
        <a:sy n="3" d="2"/>
      </p:scale>
      <p:origin x="0" y="0"/>
    </p:cViewPr>
  </p:notesTextViewPr>
  <p:sorterViewPr>
    <p:cViewPr>
      <p:scale>
        <a:sx n="68" d="100"/>
        <a:sy n="68" d="100"/>
      </p:scale>
      <p:origin x="0" y="0"/>
    </p:cViewPr>
  </p:sorterViewPr>
  <p:notesViewPr>
    <p:cSldViewPr snapToGrid="0">
      <p:cViewPr varScale="1">
        <p:scale>
          <a:sx n="51" d="100"/>
          <a:sy n="51" d="100"/>
        </p:scale>
        <p:origin x="2692" y="5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gs" Target="tags/tag1.xml"/><Relationship Id="rId47"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commentAuthors" Target="commentAuthors.xml"/><Relationship Id="rId48" Type="http://schemas.microsoft.com/office/2016/11/relationships/changesInfo" Target="changesInfos/changesInfo1.xml"/><Relationship Id="rId8" Type="http://schemas.openxmlformats.org/officeDocument/2006/relationships/slide" Target="slides/slide4.xml"/></Relationships>
</file>

<file path=ppt/_rels/viewProps.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alk, Jodie (DESE)" userId="e1452584-4588-4fe8-8e76-c634323654f0" providerId="ADAL" clId="{E9C0E5EA-0008-459B-A69C-D71BEBF98D3F}"/>
    <pc:docChg chg="undo custSel modSld delSection">
      <pc:chgData name="Zalk, Jodie (DESE)" userId="e1452584-4588-4fe8-8e76-c634323654f0" providerId="ADAL" clId="{E9C0E5EA-0008-459B-A69C-D71BEBF98D3F}" dt="2023-03-30T14:20:49.616" v="16" actId="17853"/>
      <pc:docMkLst>
        <pc:docMk/>
      </pc:docMkLst>
      <pc:sldChg chg="modSp mod">
        <pc:chgData name="Zalk, Jodie (DESE)" userId="e1452584-4588-4fe8-8e76-c634323654f0" providerId="ADAL" clId="{E9C0E5EA-0008-459B-A69C-D71BEBF98D3F}" dt="2023-03-30T14:20:38.480" v="15" actId="113"/>
        <pc:sldMkLst>
          <pc:docMk/>
          <pc:sldMk cId="0" sldId="323"/>
        </pc:sldMkLst>
        <pc:spChg chg="mod">
          <ac:chgData name="Zalk, Jodie (DESE)" userId="e1452584-4588-4fe8-8e76-c634323654f0" providerId="ADAL" clId="{E9C0E5EA-0008-459B-A69C-D71BEBF98D3F}" dt="2023-03-30T14:20:38.480" v="15" actId="113"/>
          <ac:spMkLst>
            <pc:docMk/>
            <pc:sldMk cId="0" sldId="323"/>
            <ac:spMk id="7" creationId="{00000000-0000-0000-0000-000000000000}"/>
          </ac:spMkLst>
        </pc:spChg>
      </pc:sldChg>
      <pc:sldChg chg="modNotesTx">
        <pc:chgData name="Zalk, Jodie (DESE)" userId="e1452584-4588-4fe8-8e76-c634323654f0" providerId="ADAL" clId="{E9C0E5EA-0008-459B-A69C-D71BEBF98D3F}" dt="2023-03-30T14:19:57.965" v="2" actId="6549"/>
        <pc:sldMkLst>
          <pc:docMk/>
          <pc:sldMk cId="3585029140" sldId="1108"/>
        </pc:sldMkLst>
      </pc:sldChg>
    </pc:docChg>
  </pc:docChgLst>
  <pc:docChgLst>
    <pc:chgData name="Marcella, Judith A (DESE)" userId="4a3324bc-101b-41c4-afa4-83f9c1727996" providerId="ADAL" clId="{B9A3F0BA-0C2B-449F-B411-477CE121B124}"/>
    <pc:docChg chg="modSld">
      <pc:chgData name="Marcella, Judith A (DESE)" userId="4a3324bc-101b-41c4-afa4-83f9c1727996" providerId="ADAL" clId="{B9A3F0BA-0C2B-449F-B411-477CE121B124}" dt="2023-03-30T14:29:23.385" v="4" actId="1076"/>
      <pc:docMkLst>
        <pc:docMk/>
      </pc:docMkLst>
      <pc:sldChg chg="modSp mod">
        <pc:chgData name="Marcella, Judith A (DESE)" userId="4a3324bc-101b-41c4-afa4-83f9c1727996" providerId="ADAL" clId="{B9A3F0BA-0C2B-449F-B411-477CE121B124}" dt="2023-03-30T14:28:16.254" v="0" actId="1076"/>
        <pc:sldMkLst>
          <pc:docMk/>
          <pc:sldMk cId="364296504" sldId="361"/>
        </pc:sldMkLst>
        <pc:picChg chg="mod">
          <ac:chgData name="Marcella, Judith A (DESE)" userId="4a3324bc-101b-41c4-afa4-83f9c1727996" providerId="ADAL" clId="{B9A3F0BA-0C2B-449F-B411-477CE121B124}" dt="2023-03-30T14:28:16.254" v="0" actId="1076"/>
          <ac:picMkLst>
            <pc:docMk/>
            <pc:sldMk cId="364296504" sldId="361"/>
            <ac:picMk id="5" creationId="{A9872037-82A0-4266-8326-193DFFD900ED}"/>
          </ac:picMkLst>
        </pc:picChg>
      </pc:sldChg>
      <pc:sldChg chg="modSp mod">
        <pc:chgData name="Marcella, Judith A (DESE)" userId="4a3324bc-101b-41c4-afa4-83f9c1727996" providerId="ADAL" clId="{B9A3F0BA-0C2B-449F-B411-477CE121B124}" dt="2023-03-30T14:28:32.519" v="1" actId="1076"/>
        <pc:sldMkLst>
          <pc:docMk/>
          <pc:sldMk cId="3820906349" sldId="1088"/>
        </pc:sldMkLst>
        <pc:picChg chg="mod">
          <ac:chgData name="Marcella, Judith A (DESE)" userId="4a3324bc-101b-41c4-afa4-83f9c1727996" providerId="ADAL" clId="{B9A3F0BA-0C2B-449F-B411-477CE121B124}" dt="2023-03-30T14:28:32.519" v="1" actId="1076"/>
          <ac:picMkLst>
            <pc:docMk/>
            <pc:sldMk cId="3820906349" sldId="1088"/>
            <ac:picMk id="7" creationId="{38CF76A4-BB8D-431F-BA80-32EF1FBDA0C6}"/>
          </ac:picMkLst>
        </pc:picChg>
      </pc:sldChg>
      <pc:sldChg chg="modSp mod">
        <pc:chgData name="Marcella, Judith A (DESE)" userId="4a3324bc-101b-41c4-afa4-83f9c1727996" providerId="ADAL" clId="{B9A3F0BA-0C2B-449F-B411-477CE121B124}" dt="2023-03-30T14:29:20.263" v="3" actId="1076"/>
        <pc:sldMkLst>
          <pc:docMk/>
          <pc:sldMk cId="2872100019" sldId="1099"/>
        </pc:sldMkLst>
        <pc:picChg chg="mod">
          <ac:chgData name="Marcella, Judith A (DESE)" userId="4a3324bc-101b-41c4-afa4-83f9c1727996" providerId="ADAL" clId="{B9A3F0BA-0C2B-449F-B411-477CE121B124}" dt="2023-03-30T14:29:20.263" v="3" actId="1076"/>
          <ac:picMkLst>
            <pc:docMk/>
            <pc:sldMk cId="2872100019" sldId="1099"/>
            <ac:picMk id="7" creationId="{71565D01-6048-4BE4-AC83-8B151D946760}"/>
          </ac:picMkLst>
        </pc:picChg>
      </pc:sldChg>
      <pc:sldChg chg="modSp mod">
        <pc:chgData name="Marcella, Judith A (DESE)" userId="4a3324bc-101b-41c4-afa4-83f9c1727996" providerId="ADAL" clId="{B9A3F0BA-0C2B-449F-B411-477CE121B124}" dt="2023-03-30T14:29:06.472" v="2" actId="1076"/>
        <pc:sldMkLst>
          <pc:docMk/>
          <pc:sldMk cId="2580902699" sldId="1102"/>
        </pc:sldMkLst>
        <pc:picChg chg="mod">
          <ac:chgData name="Marcella, Judith A (DESE)" userId="4a3324bc-101b-41c4-afa4-83f9c1727996" providerId="ADAL" clId="{B9A3F0BA-0C2B-449F-B411-477CE121B124}" dt="2023-03-30T14:29:06.472" v="2" actId="1076"/>
          <ac:picMkLst>
            <pc:docMk/>
            <pc:sldMk cId="2580902699" sldId="1102"/>
            <ac:picMk id="5" creationId="{C55E893D-1252-48E6-860B-42F01DF698E1}"/>
          </ac:picMkLst>
        </pc:picChg>
      </pc:sldChg>
      <pc:sldChg chg="modSp mod">
        <pc:chgData name="Marcella, Judith A (DESE)" userId="4a3324bc-101b-41c4-afa4-83f9c1727996" providerId="ADAL" clId="{B9A3F0BA-0C2B-449F-B411-477CE121B124}" dt="2023-03-30T14:29:23.385" v="4" actId="1076"/>
        <pc:sldMkLst>
          <pc:docMk/>
          <pc:sldMk cId="2293422649" sldId="1119"/>
        </pc:sldMkLst>
        <pc:picChg chg="mod">
          <ac:chgData name="Marcella, Judith A (DESE)" userId="4a3324bc-101b-41c4-afa4-83f9c1727996" providerId="ADAL" clId="{B9A3F0BA-0C2B-449F-B411-477CE121B124}" dt="2023-03-30T14:29:23.385" v="4" actId="1076"/>
          <ac:picMkLst>
            <pc:docMk/>
            <pc:sldMk cId="2293422649" sldId="1119"/>
            <ac:picMk id="6" creationId="{31E1800D-7CE4-48DF-BE14-088A2F4AEDF3}"/>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F6ED4749-19D8-4E36-90F7-E6B451044019}"/>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9A48534B-5D3C-4807-A728-1CB2BECA5F71}"/>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B49EE748-B40B-414E-BAA7-F3C486CFB5C1}" type="datetimeFigureOut">
              <a:rPr lang="zh-CN" altLang="en-US" smtClean="0"/>
              <a:pPr/>
              <a:t>2023/3/30</a:t>
            </a:fld>
            <a:endParaRPr lang="zh-CN" altLang="en-US"/>
          </a:p>
        </p:txBody>
      </p:sp>
      <p:sp>
        <p:nvSpPr>
          <p:cNvPr id="4" name="页脚占位符 3">
            <a:extLst>
              <a:ext uri="{FF2B5EF4-FFF2-40B4-BE49-F238E27FC236}">
                <a16:creationId xmlns:a16="http://schemas.microsoft.com/office/drawing/2014/main" id="{97F99B70-1AD7-4C7C-A906-8B56C25C43B0}"/>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3320F0F0-CF1A-496E-BED7-9E4922DA6A09}"/>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C418C9F7-038D-4319-89ED-950335481415}" type="slidenum">
              <a:rPr lang="zh-CN" altLang="en-US" smtClean="0"/>
              <a:pPr/>
              <a:t>‹#›</a:t>
            </a:fld>
            <a:endParaRPr lang="zh-CN" altLang="en-US"/>
          </a:p>
        </p:txBody>
      </p:sp>
    </p:spTree>
    <p:extLst>
      <p:ext uri="{BB962C8B-B14F-4D97-AF65-F5344CB8AC3E}">
        <p14:creationId xmlns:p14="http://schemas.microsoft.com/office/powerpoint/2010/main" val="39493968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7A38425-D63F-4DFC-BD0C-2F1E5D93D1F4}" type="datetimeFigureOut">
              <a:rPr lang="zh-CN" altLang="en-US" smtClean="0"/>
              <a:pPr/>
              <a:t>2023/3/30</a:t>
            </a:fld>
            <a:endParaRPr lang="zh-CN" altLang="en-US"/>
          </a:p>
        </p:txBody>
      </p:sp>
      <p:sp>
        <p:nvSpPr>
          <p:cNvPr id="4" name="幻灯片图像占位符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zh-CN" altLang="en-US"/>
          </a:p>
        </p:txBody>
      </p:sp>
      <p:sp>
        <p:nvSpPr>
          <p:cNvPr id="5" name="备注占位符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DCCD5AF-71CD-4C88-AC55-E7BE057B2D3C}" type="slidenum">
              <a:rPr lang="zh-CN" altLang="en-US" smtClean="0"/>
              <a:pPr/>
              <a:t>‹#›</a:t>
            </a:fld>
            <a:endParaRPr lang="zh-CN" altLang="en-US"/>
          </a:p>
        </p:txBody>
      </p:sp>
    </p:spTree>
    <p:extLst>
      <p:ext uri="{BB962C8B-B14F-4D97-AF65-F5344CB8AC3E}">
        <p14:creationId xmlns:p14="http://schemas.microsoft.com/office/powerpoint/2010/main" val="3678583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profiles.doe.mass.edu/help/faq.aspx"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a:t>
            </a:fld>
            <a:endParaRPr lang="zh-CN" altLang="en-US"/>
          </a:p>
        </p:txBody>
      </p:sp>
    </p:spTree>
    <p:extLst>
      <p:ext uri="{BB962C8B-B14F-4D97-AF65-F5344CB8AC3E}">
        <p14:creationId xmlns:p14="http://schemas.microsoft.com/office/powerpoint/2010/main" val="20700360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US" dirty="0"/>
              <a:t>Notes: Once the </a:t>
            </a:r>
            <a:r>
              <a:rPr lang="en-US" i="1" dirty="0"/>
              <a:t>General Information </a:t>
            </a:r>
            <a:r>
              <a:rPr lang="en-US" dirty="0"/>
              <a:t>section of the application is completed, the student’s appeal application will be automatically saved. Each appeal will be in an “In Progress” status until it is submitted. The student’s appeal can be completed at future date, and each “In Progress” appeal may also be deleted if the district does not want to submit the appeal or creates an appeal by error. </a:t>
            </a:r>
          </a:p>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13</a:t>
            </a:fld>
            <a:endParaRPr lang="zh-CN" altLang="en-US"/>
          </a:p>
        </p:txBody>
      </p:sp>
    </p:spTree>
    <p:extLst>
      <p:ext uri="{BB962C8B-B14F-4D97-AF65-F5344CB8AC3E}">
        <p14:creationId xmlns:p14="http://schemas.microsoft.com/office/powerpoint/2010/main" val="9059714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16</a:t>
            </a:fld>
            <a:endParaRPr lang="zh-CN" altLang="en-US"/>
          </a:p>
        </p:txBody>
      </p:sp>
    </p:spTree>
    <p:extLst>
      <p:ext uri="{BB962C8B-B14F-4D97-AF65-F5344CB8AC3E}">
        <p14:creationId xmlns:p14="http://schemas.microsoft.com/office/powerpoint/2010/main" val="37384887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rPr>
              <a:t>Note: All letters can be printed using the web browser print function. </a:t>
            </a:r>
          </a:p>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17</a:t>
            </a:fld>
            <a:endParaRPr lang="zh-CN" altLang="en-US"/>
          </a:p>
        </p:txBody>
      </p:sp>
    </p:spTree>
    <p:extLst>
      <p:ext uri="{BB962C8B-B14F-4D97-AF65-F5344CB8AC3E}">
        <p14:creationId xmlns:p14="http://schemas.microsoft.com/office/powerpoint/2010/main" val="23778550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18</a:t>
            </a:fld>
            <a:endParaRPr lang="zh-CN" altLang="en-US"/>
          </a:p>
        </p:txBody>
      </p:sp>
    </p:spTree>
    <p:extLst>
      <p:ext uri="{BB962C8B-B14F-4D97-AF65-F5344CB8AC3E}">
        <p14:creationId xmlns:p14="http://schemas.microsoft.com/office/powerpoint/2010/main" val="37320126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19</a:t>
            </a:fld>
            <a:endParaRPr lang="zh-CN" altLang="en-US"/>
          </a:p>
        </p:txBody>
      </p:sp>
    </p:spTree>
    <p:extLst>
      <p:ext uri="{BB962C8B-B14F-4D97-AF65-F5344CB8AC3E}">
        <p14:creationId xmlns:p14="http://schemas.microsoft.com/office/powerpoint/2010/main" val="30815232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20</a:t>
            </a:fld>
            <a:endParaRPr lang="zh-CN" altLang="en-US"/>
          </a:p>
        </p:txBody>
      </p:sp>
    </p:spTree>
    <p:extLst>
      <p:ext uri="{BB962C8B-B14F-4D97-AF65-F5344CB8AC3E}">
        <p14:creationId xmlns:p14="http://schemas.microsoft.com/office/powerpoint/2010/main" val="37711988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22</a:t>
            </a:fld>
            <a:endParaRPr lang="zh-CN" altLang="en-US"/>
          </a:p>
        </p:txBody>
      </p:sp>
    </p:spTree>
    <p:extLst>
      <p:ext uri="{BB962C8B-B14F-4D97-AF65-F5344CB8AC3E}">
        <p14:creationId xmlns:p14="http://schemas.microsoft.com/office/powerpoint/2010/main" val="34891480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0000"/>
              </a:solidFill>
            </a:endParaRPr>
          </a:p>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23</a:t>
            </a:fld>
            <a:endParaRPr lang="zh-CN" altLang="en-US"/>
          </a:p>
        </p:txBody>
      </p:sp>
    </p:spTree>
    <p:extLst>
      <p:ext uri="{BB962C8B-B14F-4D97-AF65-F5344CB8AC3E}">
        <p14:creationId xmlns:p14="http://schemas.microsoft.com/office/powerpoint/2010/main" val="17678233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0000"/>
              </a:solidFill>
            </a:endParaRPr>
          </a:p>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24</a:t>
            </a:fld>
            <a:endParaRPr lang="zh-CN" altLang="en-US"/>
          </a:p>
        </p:txBody>
      </p:sp>
    </p:spTree>
    <p:extLst>
      <p:ext uri="{BB962C8B-B14F-4D97-AF65-F5344CB8AC3E}">
        <p14:creationId xmlns:p14="http://schemas.microsoft.com/office/powerpoint/2010/main" val="2634154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25</a:t>
            </a:fld>
            <a:endParaRPr lang="zh-CN" altLang="en-US"/>
          </a:p>
        </p:txBody>
      </p:sp>
    </p:spTree>
    <p:extLst>
      <p:ext uri="{BB962C8B-B14F-4D97-AF65-F5344CB8AC3E}">
        <p14:creationId xmlns:p14="http://schemas.microsoft.com/office/powerpoint/2010/main" val="23430882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Notes: </a:t>
            </a:r>
            <a:r>
              <a:rPr lang="en-US" sz="1200" dirty="0">
                <a:solidFill>
                  <a:srgbClr val="000000"/>
                </a:solidFill>
              </a:rPr>
              <a:t>The user must be assigned the MCAS Appeals Role by their Directory Administrator. The User’s Name and Password are case sensitive.</a:t>
            </a:r>
          </a:p>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5</a:t>
            </a:fld>
            <a:endParaRPr lang="zh-CN" altLang="en-US"/>
          </a:p>
        </p:txBody>
      </p:sp>
    </p:spTree>
    <p:extLst>
      <p:ext uri="{BB962C8B-B14F-4D97-AF65-F5344CB8AC3E}">
        <p14:creationId xmlns:p14="http://schemas.microsoft.com/office/powerpoint/2010/main" val="28343069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27</a:t>
            </a:fld>
            <a:endParaRPr lang="zh-CN" altLang="en-US"/>
          </a:p>
        </p:txBody>
      </p:sp>
    </p:spTree>
    <p:extLst>
      <p:ext uri="{BB962C8B-B14F-4D97-AF65-F5344CB8AC3E}">
        <p14:creationId xmlns:p14="http://schemas.microsoft.com/office/powerpoint/2010/main" val="37231061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29</a:t>
            </a:fld>
            <a:endParaRPr lang="zh-CN" altLang="en-US"/>
          </a:p>
        </p:txBody>
      </p:sp>
    </p:spTree>
    <p:extLst>
      <p:ext uri="{BB962C8B-B14F-4D97-AF65-F5344CB8AC3E}">
        <p14:creationId xmlns:p14="http://schemas.microsoft.com/office/powerpoint/2010/main" val="9350066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30</a:t>
            </a:fld>
            <a:endParaRPr lang="zh-CN" altLang="en-US"/>
          </a:p>
        </p:txBody>
      </p:sp>
    </p:spTree>
    <p:extLst>
      <p:ext uri="{BB962C8B-B14F-4D97-AF65-F5344CB8AC3E}">
        <p14:creationId xmlns:p14="http://schemas.microsoft.com/office/powerpoint/2010/main" val="22919363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31</a:t>
            </a:fld>
            <a:endParaRPr lang="zh-CN" altLang="en-US"/>
          </a:p>
        </p:txBody>
      </p:sp>
    </p:spTree>
    <p:extLst>
      <p:ext uri="{BB962C8B-B14F-4D97-AF65-F5344CB8AC3E}">
        <p14:creationId xmlns:p14="http://schemas.microsoft.com/office/powerpoint/2010/main" val="21027031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32</a:t>
            </a:fld>
            <a:endParaRPr lang="zh-CN" altLang="en-US"/>
          </a:p>
        </p:txBody>
      </p:sp>
    </p:spTree>
    <p:extLst>
      <p:ext uri="{BB962C8B-B14F-4D97-AF65-F5344CB8AC3E}">
        <p14:creationId xmlns:p14="http://schemas.microsoft.com/office/powerpoint/2010/main" val="37955228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33</a:t>
            </a:fld>
            <a:endParaRPr lang="zh-CN" altLang="en-US"/>
          </a:p>
        </p:txBody>
      </p:sp>
    </p:spTree>
    <p:extLst>
      <p:ext uri="{BB962C8B-B14F-4D97-AF65-F5344CB8AC3E}">
        <p14:creationId xmlns:p14="http://schemas.microsoft.com/office/powerpoint/2010/main" val="35204478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34</a:t>
            </a:fld>
            <a:endParaRPr lang="zh-CN" altLang="en-US"/>
          </a:p>
        </p:txBody>
      </p:sp>
    </p:spTree>
    <p:extLst>
      <p:ext uri="{BB962C8B-B14F-4D97-AF65-F5344CB8AC3E}">
        <p14:creationId xmlns:p14="http://schemas.microsoft.com/office/powerpoint/2010/main" val="6869597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a:t>
            </a:r>
            <a:r>
              <a:rPr lang="en-US" sz="1200" dirty="0">
                <a:solidFill>
                  <a:srgbClr val="000000"/>
                </a:solidFill>
              </a:rPr>
              <a:t> Some users will see more than one organization depending on their role.</a:t>
            </a:r>
          </a:p>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6</a:t>
            </a:fld>
            <a:endParaRPr lang="zh-CN" altLang="en-US"/>
          </a:p>
        </p:txBody>
      </p:sp>
    </p:spTree>
    <p:extLst>
      <p:ext uri="{BB962C8B-B14F-4D97-AF65-F5344CB8AC3E}">
        <p14:creationId xmlns:p14="http://schemas.microsoft.com/office/powerpoint/2010/main" val="33280700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a:t>
            </a:r>
            <a:r>
              <a:rPr lang="en-US" sz="1200" dirty="0">
                <a:solidFill>
                  <a:srgbClr val="000000"/>
                </a:solidFill>
              </a:rPr>
              <a:t>For MCAS Appeals that have already been created, select the unique “</a:t>
            </a:r>
            <a:r>
              <a:rPr lang="en-US" sz="1200" dirty="0">
                <a:solidFill>
                  <a:srgbClr val="E38526"/>
                </a:solidFill>
              </a:rPr>
              <a:t>Appeal ID</a:t>
            </a:r>
            <a:r>
              <a:rPr lang="en-US" sz="1200" dirty="0">
                <a:solidFill>
                  <a:srgbClr val="000000"/>
                </a:solidFill>
              </a:rPr>
              <a:t>” to review an appeal application for a student.</a:t>
            </a:r>
          </a:p>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7</a:t>
            </a:fld>
            <a:endParaRPr lang="zh-CN" altLang="en-US"/>
          </a:p>
        </p:txBody>
      </p:sp>
    </p:spTree>
    <p:extLst>
      <p:ext uri="{BB962C8B-B14F-4D97-AF65-F5344CB8AC3E}">
        <p14:creationId xmlns:p14="http://schemas.microsoft.com/office/powerpoint/2010/main" val="604054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a:t>
            </a:r>
            <a:r>
              <a:rPr lang="en-US" sz="1200" dirty="0">
                <a:solidFill>
                  <a:srgbClr val="000000"/>
                </a:solidFill>
              </a:rPr>
              <a:t>The correct superintendent and principal should be pre-populated based on the school that is selected. If incorrect, the user should update the information in </a:t>
            </a:r>
            <a:r>
              <a:rPr lang="en-US" sz="1200" dirty="0">
                <a:solidFill>
                  <a:srgbClr val="000000"/>
                </a:solidFill>
                <a:hlinkClick r:id="rId3"/>
              </a:rPr>
              <a:t>school profiles</a:t>
            </a:r>
            <a:r>
              <a:rPr lang="en-US" sz="1200" dirty="0">
                <a:solidFill>
                  <a:srgbClr val="000000"/>
                </a:solidFill>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rPr>
              <a:t>If the student’s SASID is incorrect, you will not be able to enter the appeal. If the SASID is correct, but the student left school more than 5 years ago contact mcas@doe.mass.edu for assistance.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0000"/>
              </a:solidFill>
            </a:endParaRPr>
          </a:p>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8</a:t>
            </a:fld>
            <a:endParaRPr lang="zh-CN" altLang="en-US"/>
          </a:p>
        </p:txBody>
      </p:sp>
    </p:spTree>
    <p:extLst>
      <p:ext uri="{BB962C8B-B14F-4D97-AF65-F5344CB8AC3E}">
        <p14:creationId xmlns:p14="http://schemas.microsoft.com/office/powerpoint/2010/main" val="2634154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a:t>
            </a:r>
            <a:r>
              <a:rPr lang="en-US" sz="1200" dirty="0">
                <a:solidFill>
                  <a:srgbClr val="000000"/>
                </a:solidFill>
              </a:rPr>
              <a:t>When a student does not meet one or more the eligibility requirements, such as the MCAS participation requirement, it will be required to upload one or more “Eligibility Waiver Request” documents. </a:t>
            </a:r>
            <a:endParaRPr lang="en-US" dirty="0"/>
          </a:p>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9</a:t>
            </a:fld>
            <a:endParaRPr lang="zh-CN" altLang="en-US"/>
          </a:p>
        </p:txBody>
      </p:sp>
    </p:spTree>
    <p:extLst>
      <p:ext uri="{BB962C8B-B14F-4D97-AF65-F5344CB8AC3E}">
        <p14:creationId xmlns:p14="http://schemas.microsoft.com/office/powerpoint/2010/main" val="23430882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a:t>
            </a:r>
            <a:r>
              <a:rPr lang="en-US" sz="1200" dirty="0">
                <a:solidFill>
                  <a:srgbClr val="000000"/>
                </a:solidFill>
                <a:ea typeface="Calibri" panose="020F0502020204030204" pitchFamily="34" charset="0"/>
                <a:cs typeface="Times New Roman" panose="02020603050405020304" pitchFamily="18" charset="0"/>
              </a:rPr>
              <a:t>Each type of appeal will require the upload of supporting documents (e.g., cohort worksheets, course descriptions, transcripts, etc.). If an eligibility wavier is necessary, the waiver request must be uploaded at this  “Supporting Document” section.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10</a:t>
            </a:fld>
            <a:endParaRPr lang="zh-CN" altLang="en-US"/>
          </a:p>
        </p:txBody>
      </p:sp>
    </p:spTree>
    <p:extLst>
      <p:ext uri="{BB962C8B-B14F-4D97-AF65-F5344CB8AC3E}">
        <p14:creationId xmlns:p14="http://schemas.microsoft.com/office/powerpoint/2010/main" val="17923739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Notes: </a:t>
            </a:r>
            <a:r>
              <a:rPr lang="en-US" sz="1200" dirty="0">
                <a:solidFill>
                  <a:srgbClr val="000000"/>
                </a:solidFill>
                <a:ea typeface="Calibri" panose="020F0502020204030204" pitchFamily="34" charset="0"/>
                <a:cs typeface="Times New Roman" panose="02020603050405020304" pitchFamily="18" charset="0"/>
              </a:rPr>
              <a:t>An asterisk (*) indicates that the specific document type is required. All successfully uploaded documents will appear in the “</a:t>
            </a:r>
            <a:r>
              <a:rPr lang="en-US" sz="1200" dirty="0">
                <a:solidFill>
                  <a:srgbClr val="E38526"/>
                </a:solidFill>
                <a:ea typeface="Calibri" panose="020F0502020204030204" pitchFamily="34" charset="0"/>
                <a:cs typeface="Times New Roman" panose="02020603050405020304" pitchFamily="18" charset="0"/>
              </a:rPr>
              <a:t>Uploaded Documents</a:t>
            </a:r>
            <a:r>
              <a:rPr lang="en-US" sz="1200" dirty="0">
                <a:solidFill>
                  <a:srgbClr val="000000"/>
                </a:solidFill>
                <a:ea typeface="Calibri" panose="020F0502020204030204" pitchFamily="34" charset="0"/>
                <a:cs typeface="Times New Roman" panose="02020603050405020304" pitchFamily="18" charset="0"/>
              </a:rPr>
              <a:t>” section. Uploaded documents may be deleted. </a:t>
            </a:r>
          </a:p>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11</a:t>
            </a:fld>
            <a:endParaRPr lang="zh-CN" altLang="en-US"/>
          </a:p>
        </p:txBody>
      </p:sp>
    </p:spTree>
    <p:extLst>
      <p:ext uri="{BB962C8B-B14F-4D97-AF65-F5344CB8AC3E}">
        <p14:creationId xmlns:p14="http://schemas.microsoft.com/office/powerpoint/2010/main" val="22919363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a:t>
            </a:r>
            <a:r>
              <a:rPr lang="en-US" sz="1200" dirty="0">
                <a:solidFill>
                  <a:srgbClr val="000000"/>
                </a:solidFill>
              </a:rPr>
              <a:t>Once the completed appeal is reviewed and a decision has been made, the information and documents that are submitted cannot be changed. If the student’s appeal is not granted, the school may easily resubmit another appeal for the student with additional information.</a:t>
            </a:r>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12</a:t>
            </a:fld>
            <a:endParaRPr lang="zh-CN" altLang="en-US"/>
          </a:p>
        </p:txBody>
      </p:sp>
    </p:spTree>
    <p:extLst>
      <p:ext uri="{BB962C8B-B14F-4D97-AF65-F5344CB8AC3E}">
        <p14:creationId xmlns:p14="http://schemas.microsoft.com/office/powerpoint/2010/main" val="10736826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A16031F9-E14B-462C-B8F1-B51AFEC42CFC}"/>
              </a:ext>
            </a:extLst>
          </p:cNvPr>
          <p:cNvSpPr>
            <a:spLocks noGrp="1"/>
          </p:cNvSpPr>
          <p:nvPr>
            <p:ph type="ctrTitle" hasCustomPrompt="1"/>
          </p:nvPr>
        </p:nvSpPr>
        <p:spPr>
          <a:xfrm>
            <a:off x="5406654" y="1958196"/>
            <a:ext cx="6678954" cy="1656272"/>
          </a:xfrm>
          <a:noFill/>
        </p:spPr>
        <p:txBody>
          <a:bodyPr wrap="square" rtlCol="0">
            <a:noAutofit/>
          </a:bodyPr>
          <a:lstStyle>
            <a:lvl1pPr>
              <a:defRPr lang="zh-CN" altLang="en-US" sz="4000" b="0" dirty="0">
                <a:solidFill>
                  <a:schemeClr val="bg1"/>
                </a:solidFill>
                <a:latin typeface="Segoe" panose="020B0503040204020203" pitchFamily="34" charset="0"/>
                <a:ea typeface="+mn-ea"/>
                <a:cs typeface="Segoe" panose="020B0503040204020203" pitchFamily="34" charset="0"/>
              </a:defRPr>
            </a:lvl1pPr>
          </a:lstStyle>
          <a:p>
            <a:pPr marL="0" lvl="0"/>
            <a:r>
              <a:rPr lang="en-US" altLang="zh-CN" dirty="0"/>
              <a:t>Place Main Title Here</a:t>
            </a:r>
            <a:endParaRPr lang="zh-CN" altLang="en-US" dirty="0"/>
          </a:p>
        </p:txBody>
      </p:sp>
      <p:sp>
        <p:nvSpPr>
          <p:cNvPr id="3" name="副标题 2">
            <a:extLst>
              <a:ext uri="{FF2B5EF4-FFF2-40B4-BE49-F238E27FC236}">
                <a16:creationId xmlns:a16="http://schemas.microsoft.com/office/drawing/2014/main" id="{1DDA73CA-A448-4132-A3BC-CF4C9ED91A3B}"/>
              </a:ext>
            </a:extLst>
          </p:cNvPr>
          <p:cNvSpPr>
            <a:spLocks noGrp="1"/>
          </p:cNvSpPr>
          <p:nvPr>
            <p:ph type="subTitle" idx="1" hasCustomPrompt="1"/>
          </p:nvPr>
        </p:nvSpPr>
        <p:spPr>
          <a:xfrm>
            <a:off x="5417389" y="3650895"/>
            <a:ext cx="6659592" cy="826214"/>
          </a:xfrm>
          <a:noFill/>
        </p:spPr>
        <p:txBody>
          <a:bodyPr wrap="square" rtlCol="0" anchor="t" anchorCtr="0">
            <a:noAutofit/>
          </a:bodyPr>
          <a:lstStyle>
            <a:lvl1pPr marL="0" indent="0">
              <a:buNone/>
              <a:defRPr lang="zh-CN" altLang="en-US" sz="2400" dirty="0">
                <a:solidFill>
                  <a:schemeClr val="bg1"/>
                </a:solidFill>
                <a:latin typeface="Segoe" panose="020B0503040204020203" pitchFamily="34" charset="0"/>
                <a:cs typeface="Segoe" panose="020B0503040204020203" pitchFamily="34" charset="0"/>
              </a:defRPr>
            </a:lvl1pPr>
          </a:lstStyle>
          <a:p>
            <a:pPr marL="0" lvl="0"/>
            <a:r>
              <a:rPr lang="en-US" altLang="zh-CN" dirty="0"/>
              <a:t>Place Subtitle/Host/Date</a:t>
            </a:r>
            <a:r>
              <a:rPr lang="zh-CN" altLang="en-US" dirty="0"/>
              <a:t> </a:t>
            </a:r>
            <a:r>
              <a:rPr lang="en-US" altLang="zh-CN" dirty="0"/>
              <a:t>Here</a:t>
            </a:r>
            <a:endParaRPr lang="zh-CN" altLang="en-US" dirty="0"/>
          </a:p>
        </p:txBody>
      </p:sp>
    </p:spTree>
    <p:extLst>
      <p:ext uri="{BB962C8B-B14F-4D97-AF65-F5344CB8AC3E}">
        <p14:creationId xmlns:p14="http://schemas.microsoft.com/office/powerpoint/2010/main" val="1534078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with foot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9"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5" name="灯片编号占位符 4">
            <a:extLst>
              <a:ext uri="{FF2B5EF4-FFF2-40B4-BE49-F238E27FC236}">
                <a16:creationId xmlns:a16="http://schemas.microsoft.com/office/drawing/2014/main" id="{F9C8EADF-3157-4C1F-BCC9-7C1CFA7B92CB}"/>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dirty="0"/>
          </a:p>
        </p:txBody>
      </p:sp>
      <p:sp>
        <p:nvSpPr>
          <p:cNvPr id="6" name="TextBox 5"/>
          <p:cNvSpPr txBox="1"/>
          <p:nvPr userDrawn="1"/>
        </p:nvSpPr>
        <p:spPr>
          <a:xfrm>
            <a:off x="239131" y="6356350"/>
            <a:ext cx="7713372" cy="369332"/>
          </a:xfrm>
          <a:prstGeom prst="rect">
            <a:avLst/>
          </a:prstGeom>
          <a:noFill/>
        </p:spPr>
        <p:txBody>
          <a:bodyPr wrap="square" rtlCol="0">
            <a:sp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855884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The 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sp>
        <p:nvSpPr>
          <p:cNvPr id="9" name="矩形 8" descr="Colored background box.">
            <a:extLst>
              <a:ext uri="{FF2B5EF4-FFF2-40B4-BE49-F238E27FC236}">
                <a16:creationId xmlns:a16="http://schemas.microsoft.com/office/drawing/2014/main" id="{7D512A3C-1A6C-4890-AAF3-6E19AD2E7913}"/>
              </a:ext>
            </a:extLst>
          </p:cNvPr>
          <p:cNvSpPr/>
          <p:nvPr userDrawn="1"/>
        </p:nvSpPr>
        <p:spPr>
          <a:xfrm>
            <a:off x="0" y="824283"/>
            <a:ext cx="12192000" cy="216457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Colored background box.">
            <a:extLst>
              <a:ext uri="{FF2B5EF4-FFF2-40B4-BE49-F238E27FC236}">
                <a16:creationId xmlns:a16="http://schemas.microsoft.com/office/drawing/2014/main" id="{72CE4073-084A-4342-853D-A4762D8A1AC4}"/>
              </a:ext>
            </a:extLst>
          </p:cNvPr>
          <p:cNvSpPr/>
          <p:nvPr userDrawn="1"/>
        </p:nvSpPr>
        <p:spPr>
          <a:xfrm>
            <a:off x="0" y="2961565"/>
            <a:ext cx="12192000" cy="2110056"/>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Straight Connector 4" descr="White graphic line."/>
          <p:cNvCxnSpPr/>
          <p:nvPr userDrawn="1"/>
        </p:nvCxnSpPr>
        <p:spPr>
          <a:xfrm>
            <a:off x="1992573" y="3734373"/>
            <a:ext cx="824324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0405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page 2">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20">
            <a:extLst>
              <a:ext uri="{FF2B5EF4-FFF2-40B4-BE49-F238E27FC236}">
                <a16:creationId xmlns:a16="http://schemas.microsoft.com/office/drawing/2014/main" id="{8E1396B4-19B0-464B-B28D-6834EE0C27C9}"/>
              </a:ext>
            </a:extLst>
          </p:cNvPr>
          <p:cNvSpPr txBox="1"/>
          <p:nvPr userDrawn="1"/>
        </p:nvSpPr>
        <p:spPr>
          <a:xfrm>
            <a:off x="5417537" y="2189724"/>
            <a:ext cx="6672942" cy="2062103"/>
          </a:xfrm>
          <a:prstGeom prst="rect">
            <a:avLst/>
          </a:prstGeom>
          <a:noFill/>
        </p:spPr>
        <p:txBody>
          <a:bodyPr wrap="square" rtlCol="0">
            <a:noAutofit/>
          </a:bodyPr>
          <a:lstStyle/>
          <a:p>
            <a:r>
              <a:rPr lang="en-US" altLang="zh-CN" sz="3200" dirty="0">
                <a:solidFill>
                  <a:schemeClr val="bg1"/>
                </a:solidFill>
                <a:latin typeface="Segoe SemiBold" panose="020B0703040204020203" pitchFamily="34" charset="0"/>
                <a:cs typeface="Segoe SemiBold" panose="020B0703040204020203" pitchFamily="34" charset="0"/>
              </a:rPr>
              <a:t>Place Your Very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Long Main Title Here</a:t>
            </a:r>
            <a:endParaRPr lang="zh-CN" altLang="en-US" sz="3200" dirty="0">
              <a:solidFill>
                <a:schemeClr val="bg1"/>
              </a:solidFill>
              <a:latin typeface="Segoe SemiBold" panose="020B0703040204020203" pitchFamily="34" charset="0"/>
              <a:cs typeface="Segoe SemiBold" panose="020B0703040204020203" pitchFamily="34" charset="0"/>
            </a:endParaRPr>
          </a:p>
        </p:txBody>
      </p:sp>
      <p:sp>
        <p:nvSpPr>
          <p:cNvPr id="12" name="文本框 21">
            <a:extLst>
              <a:ext uri="{FF2B5EF4-FFF2-40B4-BE49-F238E27FC236}">
                <a16:creationId xmlns:a16="http://schemas.microsoft.com/office/drawing/2014/main" id="{A6AA5C36-C54D-41A3-A64E-9114483887CE}"/>
              </a:ext>
            </a:extLst>
          </p:cNvPr>
          <p:cNvSpPr txBox="1"/>
          <p:nvPr userDrawn="1"/>
        </p:nvSpPr>
        <p:spPr>
          <a:xfrm>
            <a:off x="5417537" y="4552460"/>
            <a:ext cx="6672942" cy="461665"/>
          </a:xfrm>
          <a:prstGeom prst="rect">
            <a:avLst/>
          </a:prstGeom>
          <a:noFill/>
        </p:spPr>
        <p:txBody>
          <a:bodyPr wrap="square" rtlCol="0">
            <a:noAutofit/>
          </a:bodyPr>
          <a:lstStyle/>
          <a:p>
            <a:r>
              <a:rPr lang="en-US" altLang="zh-CN" sz="2400" dirty="0">
                <a:solidFill>
                  <a:schemeClr val="accent1">
                    <a:lumMod val="50000"/>
                  </a:schemeClr>
                </a:solidFill>
                <a:latin typeface="Segoe" panose="020B0503040204020203" pitchFamily="34" charset="0"/>
                <a:cs typeface="Segoe" panose="020B0503040204020203" pitchFamily="34" charset="0"/>
              </a:rPr>
              <a:t>Place Subtitle/Host/Date Here</a:t>
            </a:r>
            <a:endParaRPr lang="zh-CN" altLang="en-US" sz="2400" dirty="0">
              <a:solidFill>
                <a:schemeClr val="accent1">
                  <a:lumMod val="50000"/>
                </a:schemeClr>
              </a:solidFill>
              <a:latin typeface="Segoe" panose="020B0503040204020203" pitchFamily="34" charset="0"/>
              <a:cs typeface="Segoe" panose="020B0503040204020203" pitchFamily="34" charset="0"/>
            </a:endParaRPr>
          </a:p>
        </p:txBody>
      </p:sp>
    </p:spTree>
    <p:extLst>
      <p:ext uri="{BB962C8B-B14F-4D97-AF65-F5344CB8AC3E}">
        <p14:creationId xmlns:p14="http://schemas.microsoft.com/office/powerpoint/2010/main" val="1534078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Content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
            <a:ext cx="2807594" cy="685800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80795835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Sectio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948543"/>
            <a:ext cx="2034861" cy="2002971"/>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extLst>
      <p:ext uri="{BB962C8B-B14F-4D97-AF65-F5344CB8AC3E}">
        <p14:creationId xmlns:p14="http://schemas.microsoft.com/office/powerpoint/2010/main" val="3731075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ext-one column bullet points">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o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dirty="0"/>
              <a:t>Click here to edit title</a:t>
            </a:r>
            <a:endParaRPr lang="zh-CN" altLang="en-US" dirty="0"/>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3200" baseline="0">
                <a:solidFill>
                  <a:schemeClr val="accent1">
                    <a:lumMod val="50000"/>
                  </a:schemeClr>
                </a:solidFill>
                <a:latin typeface="Segoe UI" panose="020B0502040204020203" pitchFamily="34" charset="0"/>
                <a:cs typeface="Segoe UI" panose="020B0502040204020203" pitchFamily="34" charset="0"/>
              </a:defRPr>
            </a:lvl1pPr>
            <a:lvl2pPr marL="736600" indent="-279400">
              <a:lnSpc>
                <a:spcPct val="100000"/>
              </a:lnSpc>
              <a:spcAft>
                <a:spcPts val="0"/>
              </a:spcAft>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51000" indent="-279400">
              <a:lnSpc>
                <a:spcPct val="100000"/>
              </a:lnSpc>
              <a:spcAft>
                <a:spcPts val="0"/>
              </a:spcAft>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116138" indent="-287338">
              <a:lnSpc>
                <a:spcPct val="100000"/>
              </a:lnSpc>
              <a:spcAft>
                <a:spcPts val="0"/>
              </a:spcAft>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dirty="0"/>
              <a:t>Click here to edit bullet points</a:t>
            </a:r>
            <a:endParaRPr lang="zh-CN" altLang="en-US" dirty="0"/>
          </a:p>
          <a:p>
            <a:pPr lvl="1"/>
            <a:r>
              <a:rPr lang="en-US" altLang="zh-CN" dirty="0"/>
              <a:t>Second level</a:t>
            </a:r>
            <a:endParaRPr lang="zh-CN" altLang="en-US" dirty="0"/>
          </a:p>
          <a:p>
            <a:pPr lvl="2"/>
            <a:r>
              <a:rPr lang="en-US" altLang="zh-CN" dirty="0"/>
              <a:t>Third level</a:t>
            </a:r>
            <a:endParaRPr lang="zh-CN" altLang="en-US" dirty="0"/>
          </a:p>
          <a:p>
            <a:pPr lvl="3"/>
            <a:r>
              <a:rPr lang="en-US" altLang="zh-CN" dirty="0"/>
              <a:t>Fourth level</a:t>
            </a:r>
            <a:endParaRPr lang="zh-CN" altLang="en-US" dirty="0"/>
          </a:p>
          <a:p>
            <a:pPr lvl="4"/>
            <a:r>
              <a:rPr lang="en-US" altLang="zh-CN" dirty="0"/>
              <a:t>Fifth level</a:t>
            </a:r>
            <a:endParaRPr lang="zh-CN" altLang="en-US" dirty="0"/>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dirty="0"/>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491513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ext-one column numbering list">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dirty="0"/>
              <a:t>Click here to edit title</a:t>
            </a:r>
            <a:endParaRPr lang="zh-CN" altLang="en-US" dirty="0"/>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514350" indent="-514350">
              <a:lnSpc>
                <a:spcPct val="100000"/>
              </a:lnSpc>
              <a:spcBef>
                <a:spcPts val="0"/>
              </a:spcBef>
              <a:spcAft>
                <a:spcPts val="0"/>
              </a:spcAft>
              <a:buClr>
                <a:srgbClr val="E38526"/>
              </a:buClr>
              <a:buFont typeface="+mj-lt"/>
              <a:buAutoNum type="arabicPeriod"/>
              <a:defRPr sz="32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00200" indent="-228600">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057400" indent="-228600">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dirty="0"/>
              <a:t>Click here to create numbering list</a:t>
            </a:r>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dirty="0"/>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2267926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two columns">
    <p:spTree>
      <p:nvGrpSpPr>
        <p:cNvPr id="1" name=""/>
        <p:cNvGrpSpPr/>
        <p:nvPr/>
      </p:nvGrpSpPr>
      <p:grpSpPr>
        <a:xfrm>
          <a:off x="0" y="0"/>
          <a:ext cx="0" cy="0"/>
          <a:chOff x="0" y="0"/>
          <a:chExt cx="0" cy="0"/>
        </a:xfrm>
      </p:grpSpPr>
      <p:pic>
        <p:nvPicPr>
          <p:cNvPr id="13"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灯片编号占位符 6">
            <a:extLst>
              <a:ext uri="{FF2B5EF4-FFF2-40B4-BE49-F238E27FC236}">
                <a16:creationId xmlns:a16="http://schemas.microsoft.com/office/drawing/2014/main" id="{94301496-3A04-4B17-9688-6289A84D6F4D}"/>
              </a:ext>
            </a:extLst>
          </p:cNvPr>
          <p:cNvSpPr>
            <a:spLocks noGrp="1"/>
          </p:cNvSpPr>
          <p:nvPr>
            <p:ph type="sldNum" sz="quarter" idx="12"/>
          </p:nvPr>
        </p:nvSpPr>
        <p:spPr/>
        <p:txBody>
          <a:bodyPr/>
          <a:lstStyle>
            <a:lvl1pPr>
              <a:defRPr>
                <a:solidFill>
                  <a:schemeClr val="tx1"/>
                </a:solidFill>
                <a:latin typeface="Segoe UI" panose="020B0502040204020203" pitchFamily="34" charset="0"/>
                <a:cs typeface="Segoe UI" panose="020B0502040204020203" pitchFamily="34" charset="0"/>
              </a:defRPr>
            </a:lvl1pPr>
          </a:lstStyle>
          <a:p>
            <a:fld id="{FF27229C-EC7B-4063-A33B-28A5E87E32ED}" type="slidenum">
              <a:rPr lang="zh-CN" altLang="en-US" smtClean="0"/>
              <a:pPr/>
              <a:t>‹#›</a:t>
            </a:fld>
            <a:endParaRPr lang="zh-CN" altLang="en-US" dirty="0"/>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内容占位符 2">
            <a:extLst>
              <a:ext uri="{FF2B5EF4-FFF2-40B4-BE49-F238E27FC236}">
                <a16:creationId xmlns:a16="http://schemas.microsoft.com/office/drawing/2014/main" id="{35FFD893-9645-4ABA-BC18-4957569298FB}"/>
              </a:ext>
            </a:extLst>
          </p:cNvPr>
          <p:cNvSpPr>
            <a:spLocks noGrp="1"/>
          </p:cNvSpPr>
          <p:nvPr>
            <p:ph idx="13" hasCustomPrompt="1"/>
          </p:nvPr>
        </p:nvSpPr>
        <p:spPr>
          <a:xfrm>
            <a:off x="435429" y="218940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dirty="0"/>
              <a:t>Click here to edit bullet points</a:t>
            </a:r>
            <a:endParaRPr lang="zh-CN" altLang="en-US" dirty="0"/>
          </a:p>
          <a:p>
            <a:pPr lvl="1"/>
            <a:r>
              <a:rPr lang="en-US" altLang="zh-CN" dirty="0"/>
              <a:t>Second level</a:t>
            </a:r>
            <a:endParaRPr lang="zh-CN" altLang="en-US" dirty="0"/>
          </a:p>
          <a:p>
            <a:pPr lvl="2"/>
            <a:r>
              <a:rPr lang="en-US" altLang="zh-CN" dirty="0"/>
              <a:t>Third level</a:t>
            </a:r>
            <a:endParaRPr lang="zh-CN" altLang="en-US" dirty="0"/>
          </a:p>
          <a:p>
            <a:pPr lvl="3"/>
            <a:r>
              <a:rPr lang="en-US" altLang="zh-CN" dirty="0"/>
              <a:t>Fourth level</a:t>
            </a:r>
            <a:endParaRPr lang="zh-CN" altLang="en-US" dirty="0"/>
          </a:p>
          <a:p>
            <a:pPr lvl="4"/>
            <a:r>
              <a:rPr lang="en-US" altLang="zh-CN" dirty="0"/>
              <a:t>Fifth level</a:t>
            </a:r>
            <a:endParaRPr lang="zh-CN" altLang="en-US" dirty="0"/>
          </a:p>
        </p:txBody>
      </p:sp>
      <p:sp>
        <p:nvSpPr>
          <p:cNvPr id="17" name="文本占位符 2">
            <a:extLst>
              <a:ext uri="{FF2B5EF4-FFF2-40B4-BE49-F238E27FC236}">
                <a16:creationId xmlns:a16="http://schemas.microsoft.com/office/drawing/2014/main" id="{3F8C2E89-BE57-4EAB-8E44-06A7578A41E7}"/>
              </a:ext>
            </a:extLst>
          </p:cNvPr>
          <p:cNvSpPr>
            <a:spLocks noGrp="1"/>
          </p:cNvSpPr>
          <p:nvPr>
            <p:ph type="body" idx="1" hasCustomPrompt="1"/>
          </p:nvPr>
        </p:nvSpPr>
        <p:spPr>
          <a:xfrm>
            <a:off x="435429"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dirty="0"/>
              <a:t>Click here to edit subtitle</a:t>
            </a:r>
            <a:endParaRPr lang="zh-CN" altLang="en-US" dirty="0"/>
          </a:p>
        </p:txBody>
      </p:sp>
      <p:sp>
        <p:nvSpPr>
          <p:cNvPr id="18" name="文本占位符 2">
            <a:extLst>
              <a:ext uri="{FF2B5EF4-FFF2-40B4-BE49-F238E27FC236}">
                <a16:creationId xmlns:a16="http://schemas.microsoft.com/office/drawing/2014/main" id="{3F8C2E89-BE57-4EAB-8E44-06A7578A41E7}"/>
              </a:ext>
            </a:extLst>
          </p:cNvPr>
          <p:cNvSpPr>
            <a:spLocks noGrp="1"/>
          </p:cNvSpPr>
          <p:nvPr>
            <p:ph type="body" idx="15" hasCustomPrompt="1"/>
          </p:nvPr>
        </p:nvSpPr>
        <p:spPr>
          <a:xfrm>
            <a:off x="6313714"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dirty="0"/>
              <a:t>Click here to edit subtitle</a:t>
            </a:r>
            <a:endParaRPr lang="zh-CN" altLang="en-US" dirty="0"/>
          </a:p>
        </p:txBody>
      </p:sp>
      <p:sp>
        <p:nvSpPr>
          <p:cNvPr id="15"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433757"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dirty="0"/>
              <a:t>Click here to edit title</a:t>
            </a:r>
            <a:endParaRPr lang="zh-CN" altLang="en-US" dirty="0"/>
          </a:p>
        </p:txBody>
      </p:sp>
      <p:sp>
        <p:nvSpPr>
          <p:cNvPr id="16" name="TextBox 15"/>
          <p:cNvSpPr txBox="1"/>
          <p:nvPr userDrawn="1"/>
        </p:nvSpPr>
        <p:spPr>
          <a:xfrm>
            <a:off x="250371" y="6352143"/>
            <a:ext cx="7713372" cy="369332"/>
          </a:xfrm>
          <a:prstGeom prst="rect">
            <a:avLst/>
          </a:prstGeom>
          <a:noFill/>
        </p:spPr>
        <p:txBody>
          <a:bodyPr wrap="square" rtlCol="0">
            <a:sp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
        <p:nvSpPr>
          <p:cNvPr id="14" name="内容占位符 2">
            <a:extLst>
              <a:ext uri="{FF2B5EF4-FFF2-40B4-BE49-F238E27FC236}">
                <a16:creationId xmlns:a16="http://schemas.microsoft.com/office/drawing/2014/main" id="{35FFD893-9645-4ABA-BC18-4957569298FB}"/>
              </a:ext>
            </a:extLst>
          </p:cNvPr>
          <p:cNvSpPr>
            <a:spLocks noGrp="1"/>
          </p:cNvSpPr>
          <p:nvPr>
            <p:ph idx="16" hasCustomPrompt="1"/>
          </p:nvPr>
        </p:nvSpPr>
        <p:spPr>
          <a:xfrm>
            <a:off x="6313713" y="220435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dirty="0"/>
              <a:t>Click here to edit bullet points</a:t>
            </a:r>
            <a:endParaRPr lang="zh-CN" altLang="en-US" dirty="0"/>
          </a:p>
          <a:p>
            <a:pPr lvl="1"/>
            <a:r>
              <a:rPr lang="en-US" altLang="zh-CN" dirty="0"/>
              <a:t>Second level</a:t>
            </a:r>
            <a:endParaRPr lang="zh-CN" altLang="en-US" dirty="0"/>
          </a:p>
          <a:p>
            <a:pPr lvl="2"/>
            <a:r>
              <a:rPr lang="en-US" altLang="zh-CN" dirty="0"/>
              <a:t>Third level</a:t>
            </a:r>
            <a:endParaRPr lang="zh-CN" altLang="en-US" dirty="0"/>
          </a:p>
          <a:p>
            <a:pPr lvl="3"/>
            <a:r>
              <a:rPr lang="en-US" altLang="zh-CN" dirty="0"/>
              <a:t>Fourth level</a:t>
            </a:r>
            <a:endParaRPr lang="zh-CN" altLang="en-US" dirty="0"/>
          </a:p>
          <a:p>
            <a:pPr lvl="4"/>
            <a:r>
              <a:rPr lang="en-US" altLang="zh-CN" dirty="0"/>
              <a:t>Fifth level</a:t>
            </a:r>
            <a:endParaRPr lang="zh-CN" altLang="en-US" dirty="0"/>
          </a:p>
        </p:txBody>
      </p:sp>
    </p:spTree>
    <p:extLst>
      <p:ext uri="{BB962C8B-B14F-4D97-AF65-F5344CB8AC3E}">
        <p14:creationId xmlns:p14="http://schemas.microsoft.com/office/powerpoint/2010/main" val="9484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pic>
        <p:nvPicPr>
          <p:cNvPr id="11"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3" name="图片占位符 2">
            <a:extLst>
              <a:ext uri="{FF2B5EF4-FFF2-40B4-BE49-F238E27FC236}">
                <a16:creationId xmlns:a16="http://schemas.microsoft.com/office/drawing/2014/main" id="{91BACC49-F766-444F-90DC-64E004B0AB1D}"/>
              </a:ext>
            </a:extLst>
          </p:cNvPr>
          <p:cNvSpPr>
            <a:spLocks noGrp="1"/>
          </p:cNvSpPr>
          <p:nvPr>
            <p:ph type="pic" idx="1"/>
          </p:nvPr>
        </p:nvSpPr>
        <p:spPr>
          <a:xfrm>
            <a:off x="5183188" y="1346882"/>
            <a:ext cx="6172200" cy="451416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a:t>Click icon to add picture</a:t>
            </a:r>
            <a:endParaRPr lang="zh-CN" altLang="en-US" dirty="0"/>
          </a:p>
        </p:txBody>
      </p:sp>
      <p:sp>
        <p:nvSpPr>
          <p:cNvPr id="4" name="文本占位符 3">
            <a:extLst>
              <a:ext uri="{FF2B5EF4-FFF2-40B4-BE49-F238E27FC236}">
                <a16:creationId xmlns:a16="http://schemas.microsoft.com/office/drawing/2014/main" id="{53551CA8-3893-4798-AD18-62C5C646C8C2}"/>
              </a:ext>
            </a:extLst>
          </p:cNvPr>
          <p:cNvSpPr>
            <a:spLocks noGrp="1"/>
          </p:cNvSpPr>
          <p:nvPr>
            <p:ph type="body" sz="half" idx="2" hasCustomPrompt="1"/>
          </p:nvPr>
        </p:nvSpPr>
        <p:spPr>
          <a:xfrm>
            <a:off x="839788" y="2737304"/>
            <a:ext cx="3932237" cy="3131683"/>
          </a:xfrm>
        </p:spPr>
        <p:txBody>
          <a:bodyPr>
            <a:noAutofit/>
          </a:bodyPr>
          <a:lstStyle>
            <a:lvl1pPr marL="0" indent="0">
              <a:lnSpc>
                <a:spcPct val="100000"/>
              </a:lnSpc>
              <a:spcBef>
                <a:spcPts val="0"/>
              </a:spcBef>
              <a:buNone/>
              <a:defRPr sz="2400"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dirty="0"/>
              <a:t>Click here to edit Text</a:t>
            </a:r>
            <a:endParaRPr lang="zh-CN" altLang="en-US" dirty="0"/>
          </a:p>
        </p:txBody>
      </p:sp>
      <p:sp>
        <p:nvSpPr>
          <p:cNvPr id="7" name="灯片编号占位符 6">
            <a:extLst>
              <a:ext uri="{FF2B5EF4-FFF2-40B4-BE49-F238E27FC236}">
                <a16:creationId xmlns:a16="http://schemas.microsoft.com/office/drawing/2014/main" id="{6789AAC3-A063-423A-AB89-4EC9283B8AE1}"/>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dirty="0"/>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Title 20"/>
          <p:cNvSpPr>
            <a:spLocks noGrp="1"/>
          </p:cNvSpPr>
          <p:nvPr>
            <p:ph type="title"/>
          </p:nvPr>
        </p:nvSpPr>
        <p:spPr>
          <a:xfrm>
            <a:off x="567743" y="357819"/>
            <a:ext cx="11370972" cy="552324"/>
          </a:xfrm>
        </p:spPr>
        <p:txBody>
          <a:bodyPr>
            <a:noAutofit/>
          </a:bodyPr>
          <a:lstStyle>
            <a:lvl1pPr>
              <a:defRPr lang="en-US" sz="3000" kern="1200" baseline="0" dirty="0">
                <a:solidFill>
                  <a:schemeClr val="bg1"/>
                </a:solidFill>
                <a:latin typeface="Segoe UI Semibold" panose="020B0702040204020203" pitchFamily="34" charset="0"/>
                <a:ea typeface="+mj-ea"/>
                <a:cs typeface="Segoe UI Semibold" panose="020B0702040204020203" pitchFamily="34" charset="0"/>
              </a:defRPr>
            </a:lvl1pPr>
          </a:lstStyle>
          <a:p>
            <a:r>
              <a:rPr lang="en-US"/>
              <a:t>Click to edit Master title style</a:t>
            </a:r>
            <a:endParaRPr lang="en-US" dirty="0"/>
          </a:p>
        </p:txBody>
      </p:sp>
      <p:sp>
        <p:nvSpPr>
          <p:cNvPr id="22" name="文本占位符 3">
            <a:extLst>
              <a:ext uri="{FF2B5EF4-FFF2-40B4-BE49-F238E27FC236}">
                <a16:creationId xmlns:a16="http://schemas.microsoft.com/office/drawing/2014/main" id="{53551CA8-3893-4798-AD18-62C5C646C8C2}"/>
              </a:ext>
            </a:extLst>
          </p:cNvPr>
          <p:cNvSpPr>
            <a:spLocks noGrp="1"/>
          </p:cNvSpPr>
          <p:nvPr>
            <p:ph type="body" sz="half" idx="13" hasCustomPrompt="1"/>
          </p:nvPr>
        </p:nvSpPr>
        <p:spPr>
          <a:xfrm>
            <a:off x="839788" y="1346883"/>
            <a:ext cx="3932237" cy="1255534"/>
          </a:xfrm>
        </p:spPr>
        <p:txBody>
          <a:bodyPr>
            <a:noAutofit/>
          </a:bodyPr>
          <a:lstStyle>
            <a:lvl1pPr marL="0" indent="0">
              <a:buNone/>
              <a:defRPr sz="2800" b="1"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dirty="0"/>
              <a:t>Click here to edit subtitle</a:t>
            </a:r>
            <a:endParaRPr lang="zh-CN" altLang="en-US" dirty="0"/>
          </a:p>
        </p:txBody>
      </p:sp>
      <p:sp>
        <p:nvSpPr>
          <p:cNvPr id="16" name="TextBox 15"/>
          <p:cNvSpPr txBox="1"/>
          <p:nvPr userDrawn="1"/>
        </p:nvSpPr>
        <p:spPr>
          <a:xfrm>
            <a:off x="250371" y="6352143"/>
            <a:ext cx="7713372" cy="369332"/>
          </a:xfrm>
          <a:prstGeom prst="rect">
            <a:avLst/>
          </a:prstGeom>
          <a:noFill/>
        </p:spPr>
        <p:txBody>
          <a:bodyPr wrap="square" rtlCol="0" anchor="ctr" anchorCtr="0">
            <a:no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2580273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0701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713B8FF0-B949-418A-B884-7856ED3FF0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ltLang="zh-CN" dirty="0"/>
              <a:t>Click here to edit master title</a:t>
            </a:r>
            <a:endParaRPr lang="zh-CN" altLang="en-US" dirty="0"/>
          </a:p>
        </p:txBody>
      </p:sp>
      <p:sp>
        <p:nvSpPr>
          <p:cNvPr id="3" name="文本占位符 2">
            <a:extLst>
              <a:ext uri="{FF2B5EF4-FFF2-40B4-BE49-F238E27FC236}">
                <a16:creationId xmlns:a16="http://schemas.microsoft.com/office/drawing/2014/main" id="{4D3B3FFB-82AC-4EC9-A398-722C2D7E7627}"/>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ltLang="zh-CN" dirty="0"/>
              <a:t>Click here to edit text</a:t>
            </a:r>
            <a:endParaRPr lang="zh-CN" altLang="en-US" dirty="0"/>
          </a:p>
          <a:p>
            <a:pPr lvl="1"/>
            <a:r>
              <a:rPr lang="en-US" altLang="zh-CN" dirty="0"/>
              <a:t>Second level</a:t>
            </a:r>
            <a:endParaRPr lang="zh-CN" altLang="en-US" dirty="0"/>
          </a:p>
          <a:p>
            <a:pPr lvl="2"/>
            <a:r>
              <a:rPr lang="en-US" altLang="zh-CN" dirty="0"/>
              <a:t>Third level</a:t>
            </a:r>
            <a:endParaRPr lang="zh-CN" altLang="en-US" dirty="0"/>
          </a:p>
          <a:p>
            <a:pPr lvl="3"/>
            <a:r>
              <a:rPr lang="en-US" altLang="zh-CN" dirty="0"/>
              <a:t>Forth level</a:t>
            </a:r>
            <a:endParaRPr lang="zh-CN" altLang="en-US" dirty="0"/>
          </a:p>
          <a:p>
            <a:pPr lvl="4"/>
            <a:r>
              <a:rPr lang="en-US" altLang="zh-CN" dirty="0"/>
              <a:t>Fifth level</a:t>
            </a:r>
            <a:endParaRPr lang="zh-CN" altLang="en-US" dirty="0"/>
          </a:p>
        </p:txBody>
      </p:sp>
      <p:sp>
        <p:nvSpPr>
          <p:cNvPr id="4" name="日期占位符 3">
            <a:extLst>
              <a:ext uri="{FF2B5EF4-FFF2-40B4-BE49-F238E27FC236}">
                <a16:creationId xmlns:a16="http://schemas.microsoft.com/office/drawing/2014/main" id="{61977E61-00A2-43A0-9328-9D066838A9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4668EC-92F0-4572-9577-023BA49E05D2}" type="datetime1">
              <a:rPr lang="en-US" altLang="zh-CN" smtClean="0"/>
              <a:pPr/>
              <a:t>3/30/2023</a:t>
            </a:fld>
            <a:endParaRPr lang="zh-CN" altLang="en-US"/>
          </a:p>
        </p:txBody>
      </p:sp>
      <p:sp>
        <p:nvSpPr>
          <p:cNvPr id="5" name="页脚占位符 4">
            <a:extLst>
              <a:ext uri="{FF2B5EF4-FFF2-40B4-BE49-F238E27FC236}">
                <a16:creationId xmlns:a16="http://schemas.microsoft.com/office/drawing/2014/main" id="{EC850DC4-B6F4-4C90-A6C9-8DF7DE7F5E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5C65AC83-998D-49FC-8885-4FB383A937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27229C-EC7B-4063-A33B-28A5E87E32ED}" type="slidenum">
              <a:rPr lang="zh-CN" altLang="en-US" smtClean="0"/>
              <a:pPr/>
              <a:t>‹#›</a:t>
            </a:fld>
            <a:endParaRPr lang="zh-CN" altLang="en-US"/>
          </a:p>
        </p:txBody>
      </p:sp>
    </p:spTree>
    <p:extLst>
      <p:ext uri="{BB962C8B-B14F-4D97-AF65-F5344CB8AC3E}">
        <p14:creationId xmlns:p14="http://schemas.microsoft.com/office/powerpoint/2010/main" val="1578416296"/>
      </p:ext>
    </p:extLst>
  </p:cSld>
  <p:clrMap bg1="lt1" tx1="dk1" bg2="lt2" tx2="dk2" accent1="accent1" accent2="accent2" accent3="accent3" accent4="accent4" accent5="accent5" accent6="accent6" hlink="hlink" folHlink="folHlink"/>
  <p:sldLayoutIdLst>
    <p:sldLayoutId id="2147483649" r:id="rId1"/>
    <p:sldLayoutId id="2147483665" r:id="rId2"/>
    <p:sldLayoutId id="2147483655" r:id="rId3"/>
    <p:sldLayoutId id="2147483661" r:id="rId4"/>
    <p:sldLayoutId id="2147483660" r:id="rId5"/>
    <p:sldLayoutId id="2147483664" r:id="rId6"/>
    <p:sldLayoutId id="2147483652" r:id="rId7"/>
    <p:sldLayoutId id="2147483657" r:id="rId8"/>
    <p:sldLayoutId id="2147483654" r:id="rId9"/>
    <p:sldLayoutId id="2147483663" r:id="rId10"/>
    <p:sldLayoutId id="2147483662" r:id="rId11"/>
  </p:sldLayoutIdLst>
  <p:hf hdr="0"/>
  <p:txStyles>
    <p:titleStyle>
      <a:lvl1pPr algn="l" defTabSz="914400" rtl="0" eaLnBrk="1" latinLnBrk="0" hangingPunct="1">
        <a:lnSpc>
          <a:spcPct val="90000"/>
        </a:lnSpc>
        <a:spcBef>
          <a:spcPct val="0"/>
        </a:spcBef>
        <a:buNone/>
        <a:defRPr sz="3000" kern="1200" baseline="0">
          <a:solidFill>
            <a:schemeClr val="tx1"/>
          </a:solidFill>
          <a:latin typeface="Segoe UI Semibold" panose="020B0702040204020203" pitchFamily="34" charset="0"/>
          <a:ea typeface="+mj-ea"/>
          <a:cs typeface="Segoe UI Semibold" panose="020B0702040204020203" pitchFamily="34" charset="0"/>
        </a:defRPr>
      </a:lvl1pPr>
    </p:titleStyle>
    <p:bodyStyle>
      <a:lvl1pPr marL="228600" indent="-228600" algn="l" defTabSz="914400" rtl="0" eaLnBrk="1" latinLnBrk="0" hangingPunct="1">
        <a:lnSpc>
          <a:spcPct val="90000"/>
        </a:lnSpc>
        <a:spcBef>
          <a:spcPts val="1000"/>
        </a:spcBef>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90000"/>
        </a:lnSpc>
        <a:spcBef>
          <a:spcPts val="500"/>
        </a:spcBef>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90000"/>
        </a:lnSpc>
        <a:spcBef>
          <a:spcPts val="500"/>
        </a:spcBef>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90000"/>
        </a:lnSpc>
        <a:spcBef>
          <a:spcPts val="500"/>
        </a:spcBef>
        <a:buClr>
          <a:srgbClr val="E38526"/>
        </a:buClr>
        <a:buFont typeface="Wingdings" panose="05000000000000000000" pitchFamily="2" charset="2"/>
        <a:buChar char="v"/>
        <a:defRPr sz="2000" kern="120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hyperlink" Target="mailto:mcas@doe.mass.edu" TargetMode="External"/><Relationship Id="rId2" Type="http://schemas.openxmlformats.org/officeDocument/2006/relationships/hyperlink" Target="http://www.doe.mass.edu/mcasappeals/"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57800" y="1958195"/>
            <a:ext cx="6934200" cy="2505649"/>
          </a:xfrm>
        </p:spPr>
        <p:txBody>
          <a:bodyPr/>
          <a:lstStyle/>
          <a:p>
            <a:r>
              <a:rPr lang="en-US" dirty="0"/>
              <a:t>Online MCAS Performance Appeals: A Step-by-Step Guide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D74F0-FD4A-4D0C-9763-B59567360384}"/>
              </a:ext>
            </a:extLst>
          </p:cNvPr>
          <p:cNvSpPr>
            <a:spLocks noGrp="1"/>
          </p:cNvSpPr>
          <p:nvPr>
            <p:ph type="title"/>
          </p:nvPr>
        </p:nvSpPr>
        <p:spPr>
          <a:xfrm>
            <a:off x="541142" y="309249"/>
            <a:ext cx="11370972" cy="679905"/>
          </a:xfrm>
        </p:spPr>
        <p:txBody>
          <a:bodyPr/>
          <a:lstStyle/>
          <a:p>
            <a:r>
              <a:rPr lang="en-US" b="1" dirty="0"/>
              <a:t>Step 6: Upload Supporting Documents</a:t>
            </a:r>
            <a:endParaRPr lang="en-US" dirty="0"/>
          </a:p>
        </p:txBody>
      </p:sp>
      <p:sp>
        <p:nvSpPr>
          <p:cNvPr id="4" name="Slide Number Placeholder 3">
            <a:extLst>
              <a:ext uri="{FF2B5EF4-FFF2-40B4-BE49-F238E27FC236}">
                <a16:creationId xmlns:a16="http://schemas.microsoft.com/office/drawing/2014/main" id="{22048795-BC57-4F68-BF38-7BFA7454A3D8}"/>
              </a:ext>
            </a:extLst>
          </p:cNvPr>
          <p:cNvSpPr>
            <a:spLocks noGrp="1"/>
          </p:cNvSpPr>
          <p:nvPr>
            <p:ph type="sldNum" sz="quarter" idx="12"/>
          </p:nvPr>
        </p:nvSpPr>
        <p:spPr/>
        <p:txBody>
          <a:bodyPr/>
          <a:lstStyle/>
          <a:p>
            <a:fld id="{FF27229C-EC7B-4063-A33B-28A5E87E32ED}" type="slidenum">
              <a:rPr lang="zh-CN" altLang="en-US" smtClean="0"/>
              <a:pPr/>
              <a:t>10</a:t>
            </a:fld>
            <a:endParaRPr lang="zh-CN" altLang="en-US" dirty="0"/>
          </a:p>
        </p:txBody>
      </p:sp>
      <p:sp>
        <p:nvSpPr>
          <p:cNvPr id="7" name="Rectangle 6">
            <a:extLst>
              <a:ext uri="{FF2B5EF4-FFF2-40B4-BE49-F238E27FC236}">
                <a16:creationId xmlns:a16="http://schemas.microsoft.com/office/drawing/2014/main" id="{5235863C-8AC6-466C-9F8B-12D1E9EB5CD4}"/>
              </a:ext>
            </a:extLst>
          </p:cNvPr>
          <p:cNvSpPr/>
          <p:nvPr/>
        </p:nvSpPr>
        <p:spPr>
          <a:xfrm>
            <a:off x="156754" y="1230891"/>
            <a:ext cx="4930812" cy="3060325"/>
          </a:xfrm>
          <a:prstGeom prst="rect">
            <a:avLst/>
          </a:prstGeom>
        </p:spPr>
        <p:txBody>
          <a:bodyPr wrap="square">
            <a:spAutoFit/>
          </a:bodyPr>
          <a:lstStyle/>
          <a:p>
            <a:pPr marL="171450" indent="-171450">
              <a:lnSpc>
                <a:spcPct val="107000"/>
              </a:lnSpc>
              <a:spcAft>
                <a:spcPts val="600"/>
              </a:spcAft>
              <a:buClr>
                <a:srgbClr val="E38526"/>
              </a:buClr>
              <a:buFont typeface="Arial" panose="020B0604020202020204" pitchFamily="34" charset="0"/>
              <a:buChar char="•"/>
            </a:pPr>
            <a:r>
              <a:rPr lang="en-US" sz="2400" dirty="0">
                <a:solidFill>
                  <a:srgbClr val="000000"/>
                </a:solidFill>
              </a:rPr>
              <a:t>U</a:t>
            </a:r>
            <a:r>
              <a:rPr lang="en-US" sz="2400" dirty="0">
                <a:solidFill>
                  <a:srgbClr val="000000"/>
                </a:solidFill>
                <a:ea typeface="Calibri" panose="020F0502020204030204" pitchFamily="34" charset="0"/>
                <a:cs typeface="Times New Roman" panose="02020603050405020304" pitchFamily="18" charset="0"/>
              </a:rPr>
              <a:t>pload </a:t>
            </a:r>
            <a:r>
              <a:rPr lang="en-US" sz="2400" b="1" dirty="0">
                <a:solidFill>
                  <a:srgbClr val="000000"/>
                </a:solidFill>
                <a:ea typeface="Calibri" panose="020F0502020204030204" pitchFamily="34" charset="0"/>
                <a:cs typeface="Times New Roman" panose="02020603050405020304" pitchFamily="18" charset="0"/>
              </a:rPr>
              <a:t>Eligibility Waiver Request(s)</a:t>
            </a:r>
            <a:r>
              <a:rPr lang="en-US" sz="2400" dirty="0">
                <a:solidFill>
                  <a:srgbClr val="000000"/>
                </a:solidFill>
                <a:ea typeface="Calibri" panose="020F0502020204030204" pitchFamily="34" charset="0"/>
                <a:cs typeface="Times New Roman" panose="02020603050405020304" pitchFamily="18" charset="0"/>
              </a:rPr>
              <a:t>, </a:t>
            </a:r>
            <a:r>
              <a:rPr lang="en-US" sz="2400" i="1" dirty="0">
                <a:solidFill>
                  <a:srgbClr val="000000"/>
                </a:solidFill>
                <a:ea typeface="Calibri" panose="020F0502020204030204" pitchFamily="34" charset="0"/>
                <a:cs typeface="Times New Roman" panose="02020603050405020304" pitchFamily="18" charset="0"/>
              </a:rPr>
              <a:t>if required.</a:t>
            </a:r>
          </a:p>
          <a:p>
            <a:pPr marL="514350" marR="0" lvl="0" indent="-290513">
              <a:lnSpc>
                <a:spcPct val="107000"/>
              </a:lnSpc>
              <a:spcBef>
                <a:spcPts val="0"/>
              </a:spcBef>
              <a:spcAft>
                <a:spcPts val="600"/>
              </a:spcAft>
              <a:buClr>
                <a:srgbClr val="E38526"/>
              </a:buClr>
              <a:buFont typeface="Courier New" panose="02070309020205020404" pitchFamily="49" charset="0"/>
              <a:buChar char="o"/>
            </a:pPr>
            <a:r>
              <a:rPr lang="en-US" sz="2400" dirty="0">
                <a:solidFill>
                  <a:srgbClr val="000000"/>
                </a:solidFill>
                <a:ea typeface="Calibri" panose="020F0502020204030204" pitchFamily="34" charset="0"/>
                <a:cs typeface="Times New Roman" panose="02020603050405020304" pitchFamily="18" charset="0"/>
              </a:rPr>
              <a:t>Select “</a:t>
            </a:r>
            <a:r>
              <a:rPr lang="en-US" sz="2400" dirty="0">
                <a:solidFill>
                  <a:srgbClr val="0033CC"/>
                </a:solidFill>
                <a:ea typeface="Calibri" panose="020F0502020204030204" pitchFamily="34" charset="0"/>
                <a:cs typeface="Times New Roman" panose="02020603050405020304" pitchFamily="18" charset="0"/>
              </a:rPr>
              <a:t>Choose File.</a:t>
            </a:r>
            <a:r>
              <a:rPr lang="en-US" sz="2400" dirty="0">
                <a:solidFill>
                  <a:srgbClr val="000000"/>
                </a:solidFill>
                <a:ea typeface="Calibri" panose="020F0502020204030204" pitchFamily="34" charset="0"/>
                <a:cs typeface="Times New Roman" panose="02020603050405020304" pitchFamily="18" charset="0"/>
              </a:rPr>
              <a:t>”</a:t>
            </a:r>
          </a:p>
          <a:p>
            <a:pPr marL="514350" marR="0" lvl="0" indent="-290513">
              <a:lnSpc>
                <a:spcPct val="107000"/>
              </a:lnSpc>
              <a:spcBef>
                <a:spcPts val="0"/>
              </a:spcBef>
              <a:spcAft>
                <a:spcPts val="600"/>
              </a:spcAft>
              <a:buClr>
                <a:srgbClr val="E38526"/>
              </a:buClr>
              <a:buFont typeface="Courier New" panose="02070309020205020404" pitchFamily="49" charset="0"/>
              <a:buChar char="o"/>
            </a:pPr>
            <a:r>
              <a:rPr lang="en-US" sz="2400" dirty="0">
                <a:solidFill>
                  <a:srgbClr val="000000"/>
                </a:solidFill>
                <a:ea typeface="Calibri" panose="020F0502020204030204" pitchFamily="34" charset="0"/>
                <a:cs typeface="Times New Roman" panose="02020603050405020304" pitchFamily="18" charset="0"/>
              </a:rPr>
              <a:t>Locate the file saved on your computer or drive and select the file to be uploaded.</a:t>
            </a:r>
          </a:p>
          <a:p>
            <a:pPr marL="514350" marR="0" lvl="0" indent="-290513">
              <a:lnSpc>
                <a:spcPct val="107000"/>
              </a:lnSpc>
              <a:spcBef>
                <a:spcPts val="0"/>
              </a:spcBef>
              <a:spcAft>
                <a:spcPts val="600"/>
              </a:spcAft>
              <a:buClr>
                <a:srgbClr val="E38526"/>
              </a:buClr>
              <a:buFont typeface="Courier New" panose="02070309020205020404" pitchFamily="49" charset="0"/>
              <a:buChar char="o"/>
            </a:pPr>
            <a:r>
              <a:rPr lang="en-US" sz="2400" dirty="0">
                <a:solidFill>
                  <a:srgbClr val="000000"/>
                </a:solidFill>
                <a:ea typeface="Calibri" panose="020F0502020204030204" pitchFamily="34" charset="0"/>
                <a:cs typeface="Times New Roman" panose="02020603050405020304" pitchFamily="18" charset="0"/>
              </a:rPr>
              <a:t>Then, select the </a:t>
            </a:r>
            <a:r>
              <a:rPr lang="en-US" sz="2400" dirty="0">
                <a:solidFill>
                  <a:srgbClr val="0033CC"/>
                </a:solidFill>
                <a:ea typeface="Calibri" panose="020F0502020204030204" pitchFamily="34" charset="0"/>
                <a:cs typeface="Times New Roman" panose="02020603050405020304" pitchFamily="18" charset="0"/>
              </a:rPr>
              <a:t>upload</a:t>
            </a:r>
            <a:r>
              <a:rPr lang="en-US" sz="2400" dirty="0">
                <a:solidFill>
                  <a:srgbClr val="000000"/>
                </a:solidFill>
                <a:ea typeface="Calibri" panose="020F0502020204030204" pitchFamily="34" charset="0"/>
                <a:cs typeface="Times New Roman" panose="02020603050405020304" pitchFamily="18" charset="0"/>
              </a:rPr>
              <a:t> button.</a:t>
            </a:r>
          </a:p>
        </p:txBody>
      </p:sp>
      <p:pic>
        <p:nvPicPr>
          <p:cNvPr id="5" name="Picture 4" descr="New appeal supporting documents">
            <a:extLst>
              <a:ext uri="{FF2B5EF4-FFF2-40B4-BE49-F238E27FC236}">
                <a16:creationId xmlns:a16="http://schemas.microsoft.com/office/drawing/2014/main" id="{47BB61E3-A9CF-4676-9F90-B29FD1A37B57}"/>
              </a:ext>
            </a:extLst>
          </p:cNvPr>
          <p:cNvPicPr>
            <a:picLocks noChangeAspect="1"/>
          </p:cNvPicPr>
          <p:nvPr/>
        </p:nvPicPr>
        <p:blipFill>
          <a:blip r:embed="rId3"/>
          <a:stretch>
            <a:fillRect/>
          </a:stretch>
        </p:blipFill>
        <p:spPr>
          <a:xfrm>
            <a:off x="5209728" y="2045708"/>
            <a:ext cx="6601272" cy="2786767"/>
          </a:xfrm>
          <a:prstGeom prst="rect">
            <a:avLst/>
          </a:prstGeom>
        </p:spPr>
      </p:pic>
    </p:spTree>
    <p:extLst>
      <p:ext uri="{BB962C8B-B14F-4D97-AF65-F5344CB8AC3E}">
        <p14:creationId xmlns:p14="http://schemas.microsoft.com/office/powerpoint/2010/main" val="35293435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D74F0-FD4A-4D0C-9763-B59567360384}"/>
              </a:ext>
            </a:extLst>
          </p:cNvPr>
          <p:cNvSpPr>
            <a:spLocks noGrp="1"/>
          </p:cNvSpPr>
          <p:nvPr>
            <p:ph type="title"/>
          </p:nvPr>
        </p:nvSpPr>
        <p:spPr>
          <a:xfrm>
            <a:off x="541142" y="309249"/>
            <a:ext cx="11370972" cy="679905"/>
          </a:xfrm>
        </p:spPr>
        <p:txBody>
          <a:bodyPr/>
          <a:lstStyle/>
          <a:p>
            <a:r>
              <a:rPr lang="en-US" b="1" dirty="0"/>
              <a:t>Step 6: Upload Other Supporting Documents </a:t>
            </a:r>
            <a:r>
              <a:rPr lang="en-US" b="1" i="1" dirty="0"/>
              <a:t>(Continued)</a:t>
            </a:r>
            <a:endParaRPr lang="en-US" i="1" dirty="0"/>
          </a:p>
        </p:txBody>
      </p:sp>
      <p:sp>
        <p:nvSpPr>
          <p:cNvPr id="4" name="Slide Number Placeholder 3">
            <a:extLst>
              <a:ext uri="{FF2B5EF4-FFF2-40B4-BE49-F238E27FC236}">
                <a16:creationId xmlns:a16="http://schemas.microsoft.com/office/drawing/2014/main" id="{22048795-BC57-4F68-BF38-7BFA7454A3D8}"/>
              </a:ext>
            </a:extLst>
          </p:cNvPr>
          <p:cNvSpPr>
            <a:spLocks noGrp="1"/>
          </p:cNvSpPr>
          <p:nvPr>
            <p:ph type="sldNum" sz="quarter" idx="12"/>
          </p:nvPr>
        </p:nvSpPr>
        <p:spPr/>
        <p:txBody>
          <a:bodyPr/>
          <a:lstStyle/>
          <a:p>
            <a:fld id="{FF27229C-EC7B-4063-A33B-28A5E87E32ED}" type="slidenum">
              <a:rPr lang="zh-CN" altLang="en-US" smtClean="0"/>
              <a:pPr/>
              <a:t>11</a:t>
            </a:fld>
            <a:endParaRPr lang="zh-CN" altLang="en-US" dirty="0"/>
          </a:p>
        </p:txBody>
      </p:sp>
      <p:sp>
        <p:nvSpPr>
          <p:cNvPr id="7" name="Rectangle 6">
            <a:extLst>
              <a:ext uri="{FF2B5EF4-FFF2-40B4-BE49-F238E27FC236}">
                <a16:creationId xmlns:a16="http://schemas.microsoft.com/office/drawing/2014/main" id="{5235863C-8AC6-466C-9F8B-12D1E9EB5CD4}"/>
              </a:ext>
            </a:extLst>
          </p:cNvPr>
          <p:cNvSpPr/>
          <p:nvPr/>
        </p:nvSpPr>
        <p:spPr>
          <a:xfrm>
            <a:off x="10510" y="1083744"/>
            <a:ext cx="5170216" cy="5323637"/>
          </a:xfrm>
          <a:prstGeom prst="rect">
            <a:avLst/>
          </a:prstGeom>
        </p:spPr>
        <p:txBody>
          <a:bodyPr wrap="square">
            <a:spAutoFit/>
          </a:bodyPr>
          <a:lstStyle/>
          <a:p>
            <a:pPr marL="171450" indent="-171450">
              <a:lnSpc>
                <a:spcPct val="107000"/>
              </a:lnSpc>
              <a:spcAft>
                <a:spcPts val="800"/>
              </a:spcAft>
              <a:buClr>
                <a:srgbClr val="E38526"/>
              </a:buClr>
              <a:buFont typeface="Arial" panose="020B0604020202020204" pitchFamily="34" charset="0"/>
              <a:buChar char="•"/>
            </a:pPr>
            <a:r>
              <a:rPr lang="en-US" sz="2400" dirty="0">
                <a:solidFill>
                  <a:srgbClr val="000000"/>
                </a:solidFill>
              </a:rPr>
              <a:t>U</a:t>
            </a:r>
            <a:r>
              <a:rPr lang="en-US" sz="2400" dirty="0">
                <a:solidFill>
                  <a:srgbClr val="000000"/>
                </a:solidFill>
                <a:ea typeface="Calibri" panose="020F0502020204030204" pitchFamily="34" charset="0"/>
                <a:cs typeface="Times New Roman" panose="02020603050405020304" pitchFamily="18" charset="0"/>
              </a:rPr>
              <a:t>pload Supporting “</a:t>
            </a:r>
            <a:r>
              <a:rPr lang="en-US" sz="2400" b="1" dirty="0">
                <a:solidFill>
                  <a:srgbClr val="000000"/>
                </a:solidFill>
                <a:ea typeface="Calibri" panose="020F0502020204030204" pitchFamily="34" charset="0"/>
                <a:cs typeface="Times New Roman" panose="02020603050405020304" pitchFamily="18" charset="0"/>
              </a:rPr>
              <a:t>Appeals Documents</a:t>
            </a:r>
            <a:r>
              <a:rPr lang="en-US" sz="2400" dirty="0">
                <a:solidFill>
                  <a:srgbClr val="000000"/>
                </a:solidFill>
                <a:ea typeface="Calibri" panose="020F0502020204030204" pitchFamily="34" charset="0"/>
                <a:cs typeface="Times New Roman" panose="02020603050405020304" pitchFamily="18" charset="0"/>
              </a:rPr>
              <a:t>”</a:t>
            </a:r>
          </a:p>
          <a:p>
            <a:pPr marL="461963" indent="-234950">
              <a:spcAft>
                <a:spcPts val="600"/>
              </a:spcAft>
              <a:buClr>
                <a:srgbClr val="E38526"/>
              </a:buClr>
              <a:buFont typeface="Courier New" panose="02070309020205020404" pitchFamily="49" charset="0"/>
              <a:buChar char="o"/>
            </a:pPr>
            <a:r>
              <a:rPr lang="en-US" sz="2400" dirty="0">
                <a:solidFill>
                  <a:srgbClr val="000000"/>
                </a:solidFill>
                <a:ea typeface="Calibri" panose="020F0502020204030204" pitchFamily="34" charset="0"/>
                <a:cs typeface="Times New Roman" panose="02020603050405020304" pitchFamily="18" charset="0"/>
              </a:rPr>
              <a:t>Use the “</a:t>
            </a:r>
            <a:r>
              <a:rPr lang="en-US" sz="2400" dirty="0">
                <a:solidFill>
                  <a:srgbClr val="0033CC"/>
                </a:solidFill>
                <a:ea typeface="Calibri" panose="020F0502020204030204" pitchFamily="34" charset="0"/>
                <a:cs typeface="Times New Roman" panose="02020603050405020304" pitchFamily="18" charset="0"/>
              </a:rPr>
              <a:t>Select Document type</a:t>
            </a:r>
            <a:r>
              <a:rPr lang="en-US" sz="2400" dirty="0">
                <a:solidFill>
                  <a:srgbClr val="000000"/>
                </a:solidFill>
                <a:ea typeface="Calibri" panose="020F0502020204030204" pitchFamily="34" charset="0"/>
                <a:cs typeface="Times New Roman" panose="02020603050405020304" pitchFamily="18" charset="0"/>
              </a:rPr>
              <a:t>” dropdown and select the correct document.</a:t>
            </a:r>
          </a:p>
          <a:p>
            <a:pPr marL="461963" indent="-234950">
              <a:lnSpc>
                <a:spcPct val="107000"/>
              </a:lnSpc>
              <a:spcBef>
                <a:spcPts val="600"/>
              </a:spcBef>
              <a:spcAft>
                <a:spcPts val="600"/>
              </a:spcAft>
              <a:buClr>
                <a:srgbClr val="E38526"/>
              </a:buClr>
              <a:buFont typeface="Courier New" panose="02070309020205020404" pitchFamily="49" charset="0"/>
              <a:buChar char="o"/>
            </a:pPr>
            <a:r>
              <a:rPr lang="en-US" sz="2400" dirty="0">
                <a:solidFill>
                  <a:srgbClr val="000000"/>
                </a:solidFill>
                <a:ea typeface="Calibri" panose="020F0502020204030204" pitchFamily="34" charset="0"/>
                <a:cs typeface="Times New Roman" panose="02020603050405020304" pitchFamily="18" charset="0"/>
              </a:rPr>
              <a:t>Click on “</a:t>
            </a:r>
            <a:r>
              <a:rPr lang="en-US" sz="2400" dirty="0">
                <a:solidFill>
                  <a:srgbClr val="0033CC"/>
                </a:solidFill>
                <a:ea typeface="Calibri" panose="020F0502020204030204" pitchFamily="34" charset="0"/>
                <a:cs typeface="Times New Roman" panose="02020603050405020304" pitchFamily="18" charset="0"/>
              </a:rPr>
              <a:t>Choose File.</a:t>
            </a:r>
            <a:r>
              <a:rPr lang="en-US" sz="2400" dirty="0">
                <a:solidFill>
                  <a:srgbClr val="000000"/>
                </a:solidFill>
                <a:ea typeface="Calibri" panose="020F0502020204030204" pitchFamily="34" charset="0"/>
                <a:cs typeface="Times New Roman" panose="02020603050405020304" pitchFamily="18" charset="0"/>
              </a:rPr>
              <a:t>”</a:t>
            </a:r>
          </a:p>
          <a:p>
            <a:pPr marL="461963" indent="-234950">
              <a:spcAft>
                <a:spcPts val="600"/>
              </a:spcAft>
              <a:buClr>
                <a:srgbClr val="E38526"/>
              </a:buClr>
              <a:buFont typeface="Courier New" panose="02070309020205020404" pitchFamily="49" charset="0"/>
              <a:buChar char="o"/>
            </a:pPr>
            <a:r>
              <a:rPr lang="en-US" sz="2400" dirty="0">
                <a:solidFill>
                  <a:srgbClr val="000000"/>
                </a:solidFill>
                <a:ea typeface="Calibri" panose="020F0502020204030204" pitchFamily="34" charset="0"/>
                <a:cs typeface="Times New Roman" panose="02020603050405020304" pitchFamily="18" charset="0"/>
              </a:rPr>
              <a:t>Locate the correct file on your computer or drive and select the file to be uploaded.</a:t>
            </a:r>
          </a:p>
          <a:p>
            <a:pPr marL="461963" indent="-234950">
              <a:lnSpc>
                <a:spcPct val="107000"/>
              </a:lnSpc>
              <a:spcBef>
                <a:spcPts val="600"/>
              </a:spcBef>
              <a:spcAft>
                <a:spcPts val="600"/>
              </a:spcAft>
              <a:buClr>
                <a:srgbClr val="E38526"/>
              </a:buClr>
              <a:buFont typeface="Courier New" panose="02070309020205020404" pitchFamily="49" charset="0"/>
              <a:buChar char="o"/>
            </a:pPr>
            <a:r>
              <a:rPr lang="en-US" sz="2400" dirty="0">
                <a:solidFill>
                  <a:srgbClr val="000000"/>
                </a:solidFill>
                <a:ea typeface="Calibri" panose="020F0502020204030204" pitchFamily="34" charset="0"/>
                <a:cs typeface="Times New Roman" panose="02020603050405020304" pitchFamily="18" charset="0"/>
              </a:rPr>
              <a:t>Then, select </a:t>
            </a:r>
            <a:r>
              <a:rPr lang="en-US" sz="2400" dirty="0">
                <a:solidFill>
                  <a:srgbClr val="0033CC"/>
                </a:solidFill>
                <a:ea typeface="Calibri" panose="020F0502020204030204" pitchFamily="34" charset="0"/>
                <a:cs typeface="Times New Roman" panose="02020603050405020304" pitchFamily="18" charset="0"/>
              </a:rPr>
              <a:t>Upload</a:t>
            </a:r>
            <a:r>
              <a:rPr lang="en-US" sz="2400" dirty="0">
                <a:solidFill>
                  <a:srgbClr val="000000"/>
                </a:solidFill>
                <a:ea typeface="Calibri" panose="020F0502020204030204" pitchFamily="34" charset="0"/>
                <a:cs typeface="Times New Roman" panose="02020603050405020304" pitchFamily="18" charset="0"/>
              </a:rPr>
              <a:t>.</a:t>
            </a:r>
          </a:p>
          <a:p>
            <a:pPr marL="285750" indent="-285750">
              <a:buClr>
                <a:srgbClr val="E38526"/>
              </a:buClr>
              <a:buFont typeface="Arial" panose="020B0604020202020204" pitchFamily="34" charset="0"/>
              <a:buChar char="•"/>
            </a:pPr>
            <a:r>
              <a:rPr lang="en-US" sz="2400" dirty="0">
                <a:solidFill>
                  <a:srgbClr val="000000"/>
                </a:solidFill>
              </a:rPr>
              <a:t>Select “</a:t>
            </a:r>
            <a:r>
              <a:rPr lang="en-US" sz="2400" dirty="0">
                <a:solidFill>
                  <a:srgbClr val="0033CC"/>
                </a:solidFill>
              </a:rPr>
              <a:t>Continue</a:t>
            </a:r>
            <a:r>
              <a:rPr lang="en-US" sz="2400" dirty="0">
                <a:solidFill>
                  <a:srgbClr val="000000"/>
                </a:solidFill>
              </a:rPr>
              <a:t>” to proceed and save.</a:t>
            </a:r>
          </a:p>
        </p:txBody>
      </p:sp>
      <p:pic>
        <p:nvPicPr>
          <p:cNvPr id="3" name="Picture 2" descr="Selection of other supporting documents.">
            <a:extLst>
              <a:ext uri="{FF2B5EF4-FFF2-40B4-BE49-F238E27FC236}">
                <a16:creationId xmlns:a16="http://schemas.microsoft.com/office/drawing/2014/main" id="{117E47E5-BDFB-4921-A2E7-D68EC248ECEF}"/>
              </a:ext>
            </a:extLst>
          </p:cNvPr>
          <p:cNvPicPr>
            <a:picLocks noChangeAspect="1"/>
          </p:cNvPicPr>
          <p:nvPr/>
        </p:nvPicPr>
        <p:blipFill>
          <a:blip r:embed="rId3"/>
          <a:stretch>
            <a:fillRect/>
          </a:stretch>
        </p:blipFill>
        <p:spPr>
          <a:xfrm>
            <a:off x="4976812" y="1479880"/>
            <a:ext cx="7134225" cy="4829175"/>
          </a:xfrm>
          <a:prstGeom prst="rect">
            <a:avLst/>
          </a:prstGeom>
        </p:spPr>
      </p:pic>
    </p:spTree>
    <p:extLst>
      <p:ext uri="{BB962C8B-B14F-4D97-AF65-F5344CB8AC3E}">
        <p14:creationId xmlns:p14="http://schemas.microsoft.com/office/powerpoint/2010/main" val="32675562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7A8C4-6FC9-4E3B-B1F3-9BF16E993E11}"/>
              </a:ext>
            </a:extLst>
          </p:cNvPr>
          <p:cNvSpPr>
            <a:spLocks noGrp="1"/>
          </p:cNvSpPr>
          <p:nvPr>
            <p:ph type="title"/>
          </p:nvPr>
        </p:nvSpPr>
        <p:spPr/>
        <p:txBody>
          <a:bodyPr/>
          <a:lstStyle/>
          <a:p>
            <a:r>
              <a:rPr lang="en-US" b="1" dirty="0"/>
              <a:t>Step 7: Complete Sign-Off Section and Submit Appeal Application</a:t>
            </a:r>
            <a:endParaRPr lang="en-US" dirty="0"/>
          </a:p>
        </p:txBody>
      </p:sp>
      <p:sp>
        <p:nvSpPr>
          <p:cNvPr id="4" name="Slide Number Placeholder 3">
            <a:extLst>
              <a:ext uri="{FF2B5EF4-FFF2-40B4-BE49-F238E27FC236}">
                <a16:creationId xmlns:a16="http://schemas.microsoft.com/office/drawing/2014/main" id="{23E1F275-F756-46D8-8B20-90ADC8D8C0C6}"/>
              </a:ext>
            </a:extLst>
          </p:cNvPr>
          <p:cNvSpPr>
            <a:spLocks noGrp="1"/>
          </p:cNvSpPr>
          <p:nvPr>
            <p:ph type="sldNum" sz="quarter" idx="12"/>
          </p:nvPr>
        </p:nvSpPr>
        <p:spPr/>
        <p:txBody>
          <a:bodyPr/>
          <a:lstStyle/>
          <a:p>
            <a:fld id="{FF27229C-EC7B-4063-A33B-28A5E87E32ED}" type="slidenum">
              <a:rPr lang="zh-CN" altLang="en-US" smtClean="0"/>
              <a:pPr/>
              <a:t>12</a:t>
            </a:fld>
            <a:endParaRPr lang="zh-CN" altLang="en-US" dirty="0"/>
          </a:p>
        </p:txBody>
      </p:sp>
      <p:sp>
        <p:nvSpPr>
          <p:cNvPr id="5" name="Rectangle 4">
            <a:extLst>
              <a:ext uri="{FF2B5EF4-FFF2-40B4-BE49-F238E27FC236}">
                <a16:creationId xmlns:a16="http://schemas.microsoft.com/office/drawing/2014/main" id="{3707C2EB-2E5B-422D-A0C3-E943A93D04D8}"/>
              </a:ext>
            </a:extLst>
          </p:cNvPr>
          <p:cNvSpPr/>
          <p:nvPr/>
        </p:nvSpPr>
        <p:spPr>
          <a:xfrm>
            <a:off x="214110" y="1213846"/>
            <a:ext cx="3496041" cy="4154984"/>
          </a:xfrm>
          <a:prstGeom prst="rect">
            <a:avLst/>
          </a:prstGeom>
        </p:spPr>
        <p:txBody>
          <a:bodyPr wrap="square">
            <a:spAutoFit/>
          </a:bodyPr>
          <a:lstStyle/>
          <a:p>
            <a:pPr marL="168275" indent="-168275">
              <a:buClr>
                <a:srgbClr val="E38526"/>
              </a:buClr>
              <a:buFont typeface="Arial" panose="020B0604020202020204" pitchFamily="34" charset="0"/>
              <a:buChar char="•"/>
            </a:pPr>
            <a:r>
              <a:rPr lang="en-US" sz="2400" dirty="0">
                <a:solidFill>
                  <a:srgbClr val="000000"/>
                </a:solidFill>
              </a:rPr>
              <a:t>Before submitting appeal, complete the </a:t>
            </a:r>
            <a:r>
              <a:rPr lang="en-US" sz="2400" dirty="0">
                <a:solidFill>
                  <a:srgbClr val="0033CC"/>
                </a:solidFill>
              </a:rPr>
              <a:t>Teacher’s Evaluation </a:t>
            </a:r>
            <a:r>
              <a:rPr lang="en-US" sz="2400" dirty="0">
                <a:solidFill>
                  <a:srgbClr val="000000"/>
                </a:solidFill>
              </a:rPr>
              <a:t>section and</a:t>
            </a:r>
            <a:r>
              <a:rPr lang="en-US" sz="2400" dirty="0">
                <a:solidFill>
                  <a:srgbClr val="E38526"/>
                </a:solidFill>
              </a:rPr>
              <a:t> </a:t>
            </a:r>
            <a:r>
              <a:rPr lang="en-US" sz="2400" dirty="0">
                <a:solidFill>
                  <a:srgbClr val="0033CC"/>
                </a:solidFill>
              </a:rPr>
              <a:t>Superintendent’s Verification</a:t>
            </a:r>
            <a:r>
              <a:rPr lang="en-US" sz="2400" dirty="0">
                <a:solidFill>
                  <a:srgbClr val="000000"/>
                </a:solidFill>
              </a:rPr>
              <a:t>. </a:t>
            </a:r>
          </a:p>
          <a:p>
            <a:endParaRPr lang="en-US" sz="2400" dirty="0">
              <a:solidFill>
                <a:srgbClr val="000000"/>
              </a:solidFill>
            </a:endParaRPr>
          </a:p>
          <a:p>
            <a:pPr marL="171450" indent="-171450">
              <a:spcAft>
                <a:spcPts val="600"/>
              </a:spcAft>
              <a:buClr>
                <a:srgbClr val="E38526"/>
              </a:buClr>
              <a:buFont typeface="Arial" panose="020B0604020202020204" pitchFamily="34" charset="0"/>
              <a:buChar char="•"/>
            </a:pPr>
            <a:r>
              <a:rPr lang="en-US" sz="2400" dirty="0">
                <a:solidFill>
                  <a:srgbClr val="000000"/>
                </a:solidFill>
              </a:rPr>
              <a:t>Complete the required fields, then select the “</a:t>
            </a:r>
            <a:r>
              <a:rPr lang="en-US" sz="2400" dirty="0">
                <a:solidFill>
                  <a:srgbClr val="0033CC"/>
                </a:solidFill>
              </a:rPr>
              <a:t>Sign-Off</a:t>
            </a:r>
            <a:r>
              <a:rPr lang="en-US" sz="2400" dirty="0">
                <a:solidFill>
                  <a:srgbClr val="000000"/>
                </a:solidFill>
              </a:rPr>
              <a:t>” to submit the appeal.</a:t>
            </a:r>
          </a:p>
        </p:txBody>
      </p:sp>
      <p:pic>
        <p:nvPicPr>
          <p:cNvPr id="10" name="Picture 9" descr="New appeal sign-off screen.">
            <a:extLst>
              <a:ext uri="{FF2B5EF4-FFF2-40B4-BE49-F238E27FC236}">
                <a16:creationId xmlns:a16="http://schemas.microsoft.com/office/drawing/2014/main" id="{EF664DE3-0C12-4011-AED7-FB114FAA6FF4}"/>
              </a:ext>
            </a:extLst>
          </p:cNvPr>
          <p:cNvPicPr>
            <a:picLocks noChangeAspect="1"/>
          </p:cNvPicPr>
          <p:nvPr/>
        </p:nvPicPr>
        <p:blipFill>
          <a:blip r:embed="rId3"/>
          <a:stretch>
            <a:fillRect/>
          </a:stretch>
        </p:blipFill>
        <p:spPr>
          <a:xfrm>
            <a:off x="3957840" y="1150616"/>
            <a:ext cx="8020050" cy="4695825"/>
          </a:xfrm>
          <a:prstGeom prst="rect">
            <a:avLst/>
          </a:prstGeom>
        </p:spPr>
      </p:pic>
    </p:spTree>
    <p:extLst>
      <p:ext uri="{BB962C8B-B14F-4D97-AF65-F5344CB8AC3E}">
        <p14:creationId xmlns:p14="http://schemas.microsoft.com/office/powerpoint/2010/main" val="25786865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7A8C4-6FC9-4E3B-B1F3-9BF16E993E11}"/>
              </a:ext>
            </a:extLst>
          </p:cNvPr>
          <p:cNvSpPr>
            <a:spLocks noGrp="1"/>
          </p:cNvSpPr>
          <p:nvPr>
            <p:ph type="title"/>
          </p:nvPr>
        </p:nvSpPr>
        <p:spPr/>
        <p:txBody>
          <a:bodyPr/>
          <a:lstStyle/>
          <a:p>
            <a:r>
              <a:rPr lang="en-US" sz="3200" dirty="0"/>
              <a:t>Complete an Appeal Started on an Earlier Date</a:t>
            </a:r>
          </a:p>
        </p:txBody>
      </p:sp>
      <p:sp>
        <p:nvSpPr>
          <p:cNvPr id="4" name="Slide Number Placeholder 3">
            <a:extLst>
              <a:ext uri="{FF2B5EF4-FFF2-40B4-BE49-F238E27FC236}">
                <a16:creationId xmlns:a16="http://schemas.microsoft.com/office/drawing/2014/main" id="{23E1F275-F756-46D8-8B20-90ADC8D8C0C6}"/>
              </a:ext>
            </a:extLst>
          </p:cNvPr>
          <p:cNvSpPr>
            <a:spLocks noGrp="1"/>
          </p:cNvSpPr>
          <p:nvPr>
            <p:ph type="sldNum" sz="quarter" idx="12"/>
          </p:nvPr>
        </p:nvSpPr>
        <p:spPr/>
        <p:txBody>
          <a:bodyPr/>
          <a:lstStyle/>
          <a:p>
            <a:fld id="{FF27229C-EC7B-4063-A33B-28A5E87E32ED}" type="slidenum">
              <a:rPr lang="zh-CN" altLang="en-US" smtClean="0"/>
              <a:pPr/>
              <a:t>13</a:t>
            </a:fld>
            <a:endParaRPr lang="zh-CN" altLang="en-US" dirty="0"/>
          </a:p>
        </p:txBody>
      </p:sp>
      <p:sp>
        <p:nvSpPr>
          <p:cNvPr id="5" name="Rectangle 4">
            <a:extLst>
              <a:ext uri="{FF2B5EF4-FFF2-40B4-BE49-F238E27FC236}">
                <a16:creationId xmlns:a16="http://schemas.microsoft.com/office/drawing/2014/main" id="{3707C2EB-2E5B-422D-A0C3-E943A93D04D8}"/>
              </a:ext>
            </a:extLst>
          </p:cNvPr>
          <p:cNvSpPr/>
          <p:nvPr/>
        </p:nvSpPr>
        <p:spPr>
          <a:xfrm>
            <a:off x="567743" y="4558611"/>
            <a:ext cx="10697908" cy="2046714"/>
          </a:xfrm>
          <a:prstGeom prst="rect">
            <a:avLst/>
          </a:prstGeom>
        </p:spPr>
        <p:txBody>
          <a:bodyPr wrap="square">
            <a:spAutoFit/>
          </a:bodyPr>
          <a:lstStyle/>
          <a:p>
            <a:pPr marL="0" lvl="1">
              <a:spcBef>
                <a:spcPts val="0"/>
              </a:spcBef>
              <a:spcAft>
                <a:spcPts val="600"/>
              </a:spcAft>
            </a:pPr>
            <a:r>
              <a:rPr lang="en-US" sz="2400" b="1" dirty="0">
                <a:solidFill>
                  <a:srgbClr val="000000"/>
                </a:solidFill>
              </a:rPr>
              <a:t>Steps</a:t>
            </a:r>
            <a:r>
              <a:rPr lang="en-US" sz="2400" dirty="0">
                <a:solidFill>
                  <a:srgbClr val="000000"/>
                </a:solidFill>
              </a:rPr>
              <a:t>:</a:t>
            </a:r>
          </a:p>
          <a:p>
            <a:pPr marL="287338" lvl="1" indent="-287338">
              <a:spcBef>
                <a:spcPts val="0"/>
              </a:spcBef>
              <a:spcAft>
                <a:spcPts val="600"/>
              </a:spcAft>
              <a:buFont typeface="+mj-lt"/>
              <a:buAutoNum type="arabicPeriod"/>
            </a:pPr>
            <a:r>
              <a:rPr lang="en-US" sz="2200" dirty="0">
                <a:solidFill>
                  <a:srgbClr val="000000"/>
                </a:solidFill>
              </a:rPr>
              <a:t>Log-in to MCAS Appeals application and select </a:t>
            </a:r>
            <a:r>
              <a:rPr lang="en-US" sz="2200" dirty="0">
                <a:solidFill>
                  <a:srgbClr val="0033CC"/>
                </a:solidFill>
              </a:rPr>
              <a:t>“Appeals Search” </a:t>
            </a:r>
          </a:p>
          <a:p>
            <a:pPr marL="287338" lvl="1" indent="-287338">
              <a:spcBef>
                <a:spcPts val="0"/>
              </a:spcBef>
              <a:spcAft>
                <a:spcPts val="600"/>
              </a:spcAft>
              <a:buFont typeface="+mj-lt"/>
              <a:buAutoNum type="arabicPeriod"/>
            </a:pPr>
            <a:r>
              <a:rPr lang="en-US" sz="2200" dirty="0">
                <a:solidFill>
                  <a:srgbClr val="000000"/>
                </a:solidFill>
              </a:rPr>
              <a:t>Select a</a:t>
            </a:r>
            <a:r>
              <a:rPr lang="en-US" sz="2200" dirty="0">
                <a:solidFill>
                  <a:schemeClr val="tx2">
                    <a:lumMod val="75000"/>
                  </a:schemeClr>
                </a:solidFill>
              </a:rPr>
              <a:t>ppeal</a:t>
            </a:r>
            <a:r>
              <a:rPr lang="en-US" sz="2200" dirty="0">
                <a:solidFill>
                  <a:srgbClr val="0033CC"/>
                </a:solidFill>
              </a:rPr>
              <a:t> “Status” </a:t>
            </a:r>
            <a:r>
              <a:rPr lang="en-US" sz="2200" dirty="0">
                <a:solidFill>
                  <a:srgbClr val="000000"/>
                </a:solidFill>
              </a:rPr>
              <a:t>to search for “In Progress” appeals (not yet submitted).</a:t>
            </a:r>
            <a:endParaRPr lang="en-US" sz="800" dirty="0"/>
          </a:p>
          <a:p>
            <a:pPr marL="287338" lvl="1" indent="-287338">
              <a:spcBef>
                <a:spcPts val="0"/>
              </a:spcBef>
              <a:buFont typeface="+mj-lt"/>
              <a:buAutoNum type="arabicPeriod"/>
            </a:pPr>
            <a:r>
              <a:rPr lang="en-US" sz="2200" dirty="0">
                <a:solidFill>
                  <a:srgbClr val="000000"/>
                </a:solidFill>
              </a:rPr>
              <a:t>Select </a:t>
            </a:r>
            <a:r>
              <a:rPr lang="en-US" sz="2200" dirty="0">
                <a:solidFill>
                  <a:srgbClr val="0033CC"/>
                </a:solidFill>
              </a:rPr>
              <a:t>“Appeal ID”</a:t>
            </a:r>
            <a:r>
              <a:rPr lang="en-US" sz="2200" dirty="0">
                <a:solidFill>
                  <a:srgbClr val="E38526"/>
                </a:solidFill>
              </a:rPr>
              <a:t> </a:t>
            </a:r>
            <a:r>
              <a:rPr lang="en-US" sz="2200" dirty="0">
                <a:solidFill>
                  <a:srgbClr val="000000"/>
                </a:solidFill>
              </a:rPr>
              <a:t>to edit the application; or select </a:t>
            </a:r>
            <a:r>
              <a:rPr lang="en-US" sz="2200" dirty="0">
                <a:solidFill>
                  <a:srgbClr val="0033CC"/>
                </a:solidFill>
              </a:rPr>
              <a:t>“Delete Appeal” </a:t>
            </a:r>
            <a:r>
              <a:rPr lang="en-US" sz="2200" dirty="0">
                <a:solidFill>
                  <a:srgbClr val="000000"/>
                </a:solidFill>
              </a:rPr>
              <a:t>to remove “In Progress” application.</a:t>
            </a:r>
          </a:p>
        </p:txBody>
      </p:sp>
      <p:pic>
        <p:nvPicPr>
          <p:cNvPr id="3" name="Picture 2" descr="Steps to completing an appeal started on a earlier date.">
            <a:extLst>
              <a:ext uri="{FF2B5EF4-FFF2-40B4-BE49-F238E27FC236}">
                <a16:creationId xmlns:a16="http://schemas.microsoft.com/office/drawing/2014/main" id="{72D390CE-27CD-49ED-9C07-D71A3C364B1B}"/>
              </a:ext>
            </a:extLst>
          </p:cNvPr>
          <p:cNvPicPr>
            <a:picLocks noChangeAspect="1"/>
          </p:cNvPicPr>
          <p:nvPr/>
        </p:nvPicPr>
        <p:blipFill>
          <a:blip r:embed="rId3"/>
          <a:stretch>
            <a:fillRect/>
          </a:stretch>
        </p:blipFill>
        <p:spPr>
          <a:xfrm>
            <a:off x="742950" y="1085850"/>
            <a:ext cx="10610850" cy="3562350"/>
          </a:xfrm>
          <a:prstGeom prst="rect">
            <a:avLst/>
          </a:prstGeom>
        </p:spPr>
      </p:pic>
    </p:spTree>
    <p:extLst>
      <p:ext uri="{BB962C8B-B14F-4D97-AF65-F5344CB8AC3E}">
        <p14:creationId xmlns:p14="http://schemas.microsoft.com/office/powerpoint/2010/main" val="11494207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751686A1-1CA2-4DC8-9CEA-22C62506FE7D}"/>
              </a:ext>
            </a:extLst>
          </p:cNvPr>
          <p:cNvSpPr txBox="1"/>
          <p:nvPr/>
        </p:nvSpPr>
        <p:spPr>
          <a:xfrm>
            <a:off x="559525" y="2460170"/>
            <a:ext cx="1045029" cy="1015663"/>
          </a:xfrm>
          <a:prstGeom prst="rect">
            <a:avLst/>
          </a:prstGeom>
          <a:noFill/>
        </p:spPr>
        <p:txBody>
          <a:bodyPr wrap="square" rtlCol="0">
            <a:spAutoFit/>
          </a:bodyPr>
          <a:lstStyle/>
          <a:p>
            <a:r>
              <a:rPr lang="en-US" altLang="zh-CN" sz="6000" dirty="0">
                <a:solidFill>
                  <a:schemeClr val="bg1"/>
                </a:solidFill>
                <a:latin typeface="Segoe SemiBold" panose="020B0703040204020203" pitchFamily="34" charset="0"/>
                <a:cs typeface="Segoe SemiBold" panose="020B0703040204020203" pitchFamily="34" charset="0"/>
              </a:rPr>
              <a:t>02</a:t>
            </a:r>
            <a:endParaRPr lang="zh-CN" altLang="en-US" sz="6000" dirty="0">
              <a:solidFill>
                <a:schemeClr val="bg1"/>
              </a:solidFill>
              <a:latin typeface="Segoe SemiBold" panose="020B0703040204020203" pitchFamily="34" charset="0"/>
              <a:cs typeface="Segoe SemiBold" panose="020B0703040204020203" pitchFamily="34" charset="0"/>
            </a:endParaRPr>
          </a:p>
        </p:txBody>
      </p:sp>
      <p:sp>
        <p:nvSpPr>
          <p:cNvPr id="3" name="文本框 2">
            <a:extLst>
              <a:ext uri="{FF2B5EF4-FFF2-40B4-BE49-F238E27FC236}">
                <a16:creationId xmlns:a16="http://schemas.microsoft.com/office/drawing/2014/main" id="{CD1339F8-8D02-41F1-BC13-8A7F7814425B}"/>
              </a:ext>
            </a:extLst>
          </p:cNvPr>
          <p:cNvSpPr txBox="1">
            <a:spLocks noGrp="1"/>
          </p:cNvSpPr>
          <p:nvPr>
            <p:ph type="title" idx="4294967295"/>
          </p:nvPr>
        </p:nvSpPr>
        <p:spPr>
          <a:xfrm>
            <a:off x="2257426" y="1943100"/>
            <a:ext cx="9801224" cy="20002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dirty="0">
                <a:ln>
                  <a:noFill/>
                </a:ln>
                <a:solidFill>
                  <a:schemeClr val="accent1">
                    <a:lumMod val="50000"/>
                  </a:schemeClr>
                </a:solidFill>
                <a:effectLst/>
                <a:uLnTx/>
                <a:uFillTx/>
                <a:latin typeface="Segoe SemiBold" panose="020B0703040204020203" pitchFamily="34" charset="0"/>
                <a:ea typeface="Segoe UI Black" panose="020B0A02040204020203" pitchFamily="34" charset="0"/>
                <a:cs typeface="Segoe SemiBold" panose="020B0703040204020203" pitchFamily="34" charset="0"/>
              </a:rPr>
              <a:t>View Results and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dirty="0">
                <a:ln>
                  <a:noFill/>
                </a:ln>
                <a:solidFill>
                  <a:schemeClr val="accent1">
                    <a:lumMod val="50000"/>
                  </a:schemeClr>
                </a:solidFill>
                <a:effectLst/>
                <a:uLnTx/>
                <a:uFillTx/>
                <a:latin typeface="Segoe SemiBold" panose="020B0703040204020203" pitchFamily="34" charset="0"/>
                <a:ea typeface="Segoe UI Black" panose="020B0A02040204020203" pitchFamily="34" charset="0"/>
                <a:cs typeface="Segoe SemiBold" panose="020B0703040204020203" pitchFamily="34" charset="0"/>
              </a:rPr>
              <a:t>Develop Customized Searches </a:t>
            </a:r>
            <a:endParaRPr kumimoji="0" lang="zh-CN" altLang="en-US" sz="4000" b="0" i="0" u="none" strike="noStrike" kern="1200" cap="none" spc="0" normalizeH="0" baseline="0" noProof="0" dirty="0">
              <a:ln>
                <a:noFill/>
              </a:ln>
              <a:solidFill>
                <a:schemeClr val="accent1">
                  <a:lumMod val="50000"/>
                </a:schemeClr>
              </a:solidFill>
              <a:effectLst/>
              <a:uLnTx/>
              <a:uFillTx/>
              <a:latin typeface="Segoe SemiBold" panose="020B0703040204020203" pitchFamily="34" charset="0"/>
              <a:ea typeface="Segoe UI Black" panose="020B0A02040204020203" pitchFamily="34" charset="0"/>
              <a:cs typeface="Segoe SemiBold" panose="020B0703040204020203" pitchFamily="34" charset="0"/>
            </a:endParaRPr>
          </a:p>
        </p:txBody>
      </p:sp>
    </p:spTree>
    <p:extLst>
      <p:ext uri="{BB962C8B-B14F-4D97-AF65-F5344CB8AC3E}">
        <p14:creationId xmlns:p14="http://schemas.microsoft.com/office/powerpoint/2010/main" val="29954454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80C8F26-93D0-4205-8F36-D28D04566808}"/>
              </a:ext>
            </a:extLst>
          </p:cNvPr>
          <p:cNvSpPr>
            <a:spLocks noGrp="1"/>
          </p:cNvSpPr>
          <p:nvPr>
            <p:ph type="title"/>
          </p:nvPr>
        </p:nvSpPr>
        <p:spPr/>
        <p:txBody>
          <a:bodyPr/>
          <a:lstStyle/>
          <a:p>
            <a:r>
              <a:rPr lang="en-US" dirty="0"/>
              <a:t>Viewing Results and Additional Features</a:t>
            </a:r>
          </a:p>
        </p:txBody>
      </p:sp>
      <p:sp>
        <p:nvSpPr>
          <p:cNvPr id="7" name="Content Placeholder 6">
            <a:extLst>
              <a:ext uri="{FF2B5EF4-FFF2-40B4-BE49-F238E27FC236}">
                <a16:creationId xmlns:a16="http://schemas.microsoft.com/office/drawing/2014/main" id="{9176C751-BF4F-4B25-ACDD-CB1206A9639D}"/>
              </a:ext>
            </a:extLst>
          </p:cNvPr>
          <p:cNvSpPr>
            <a:spLocks noGrp="1"/>
          </p:cNvSpPr>
          <p:nvPr>
            <p:ph idx="1"/>
          </p:nvPr>
        </p:nvSpPr>
        <p:spPr>
          <a:xfrm>
            <a:off x="252435" y="1127307"/>
            <a:ext cx="11760891" cy="5390606"/>
          </a:xfrm>
        </p:spPr>
        <p:txBody>
          <a:bodyPr/>
          <a:lstStyle/>
          <a:p>
            <a:r>
              <a:rPr lang="en-US" dirty="0"/>
              <a:t>View appeal status, decisions, search, print, resubmit, and create reports</a:t>
            </a:r>
          </a:p>
          <a:p>
            <a:pPr lvl="1"/>
            <a:r>
              <a:rPr lang="en-US" dirty="0"/>
              <a:t>MCAS Appeals Search</a:t>
            </a:r>
          </a:p>
          <a:p>
            <a:pPr lvl="2"/>
            <a:r>
              <a:rPr lang="en-US" dirty="0"/>
              <a:t>District user can </a:t>
            </a:r>
            <a:r>
              <a:rPr lang="en-US" b="1" dirty="0"/>
              <a:t>sort, filter, and review all appeals entered by the district</a:t>
            </a:r>
            <a:r>
              <a:rPr lang="en-US" dirty="0"/>
              <a:t>.</a:t>
            </a:r>
          </a:p>
          <a:p>
            <a:pPr lvl="2"/>
            <a:r>
              <a:rPr lang="en-US" dirty="0"/>
              <a:t>Appeals Search status is available in real time.</a:t>
            </a:r>
          </a:p>
          <a:p>
            <a:pPr lvl="1"/>
            <a:r>
              <a:rPr lang="en-US" dirty="0"/>
              <a:t>Download and Print Decisions</a:t>
            </a:r>
          </a:p>
          <a:p>
            <a:pPr lvl="2"/>
            <a:r>
              <a:rPr lang="en-US" dirty="0"/>
              <a:t>Users will </a:t>
            </a:r>
            <a:r>
              <a:rPr lang="en-US" b="1" dirty="0"/>
              <a:t>download decisions that must be shared with the student and/or parent </a:t>
            </a:r>
            <a:r>
              <a:rPr lang="en-US" dirty="0"/>
              <a:t>(e.g., Parent Letter and Record of Performance)</a:t>
            </a:r>
          </a:p>
          <a:p>
            <a:pPr lvl="1"/>
            <a:r>
              <a:rPr lang="en-US" dirty="0"/>
              <a:t>Resubmit an Appeal</a:t>
            </a:r>
          </a:p>
          <a:p>
            <a:pPr lvl="2"/>
            <a:r>
              <a:rPr lang="en-US" dirty="0"/>
              <a:t>Appeals with a </a:t>
            </a:r>
            <a:r>
              <a:rPr lang="en-US" i="1" dirty="0"/>
              <a:t>No-Determination </a:t>
            </a:r>
            <a:r>
              <a:rPr lang="en-US" dirty="0"/>
              <a:t>or </a:t>
            </a:r>
            <a:r>
              <a:rPr lang="en-US" i="1" dirty="0"/>
              <a:t>Denied </a:t>
            </a:r>
            <a:r>
              <a:rPr lang="en-US" dirty="0"/>
              <a:t>decision can be </a:t>
            </a:r>
            <a:r>
              <a:rPr lang="en-US" b="1" dirty="0"/>
              <a:t>resubmitted </a:t>
            </a:r>
            <a:r>
              <a:rPr lang="en-US" dirty="0"/>
              <a:t>with additional information.</a:t>
            </a:r>
          </a:p>
        </p:txBody>
      </p:sp>
      <p:sp>
        <p:nvSpPr>
          <p:cNvPr id="4" name="Slide Number Placeholder 3">
            <a:extLst>
              <a:ext uri="{FF2B5EF4-FFF2-40B4-BE49-F238E27FC236}">
                <a16:creationId xmlns:a16="http://schemas.microsoft.com/office/drawing/2014/main" id="{6D4F07F7-F3B8-4395-A745-28E1153F8BD1}"/>
              </a:ext>
            </a:extLst>
          </p:cNvPr>
          <p:cNvSpPr>
            <a:spLocks noGrp="1"/>
          </p:cNvSpPr>
          <p:nvPr>
            <p:ph type="sldNum" sz="quarter" idx="12"/>
          </p:nvPr>
        </p:nvSpPr>
        <p:spPr/>
        <p:txBody>
          <a:bodyPr/>
          <a:lstStyle/>
          <a:p>
            <a:fld id="{FF27229C-EC7B-4063-A33B-28A5E87E32ED}" type="slidenum">
              <a:rPr lang="zh-CN" altLang="en-US" smtClean="0"/>
              <a:pPr/>
              <a:t>15</a:t>
            </a:fld>
            <a:endParaRPr lang="zh-CN" altLang="en-US" dirty="0"/>
          </a:p>
        </p:txBody>
      </p:sp>
    </p:spTree>
    <p:extLst>
      <p:ext uri="{BB962C8B-B14F-4D97-AF65-F5344CB8AC3E}">
        <p14:creationId xmlns:p14="http://schemas.microsoft.com/office/powerpoint/2010/main" val="16907879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209C38E-C0F7-4E56-9ACB-5176A29474AD}"/>
              </a:ext>
            </a:extLst>
          </p:cNvPr>
          <p:cNvSpPr>
            <a:spLocks noGrp="1"/>
          </p:cNvSpPr>
          <p:nvPr>
            <p:ph type="body" sz="half" idx="2"/>
          </p:nvPr>
        </p:nvSpPr>
        <p:spPr>
          <a:xfrm>
            <a:off x="110762" y="4773388"/>
            <a:ext cx="9062703" cy="1948087"/>
          </a:xfrm>
          <a:solidFill>
            <a:schemeClr val="bg1"/>
          </a:solidFill>
        </p:spPr>
        <p:txBody>
          <a:bodyPr/>
          <a:lstStyle/>
          <a:p>
            <a:pPr marL="0" lvl="1">
              <a:spcBef>
                <a:spcPts val="0"/>
              </a:spcBef>
              <a:spcAft>
                <a:spcPts val="600"/>
              </a:spcAft>
            </a:pPr>
            <a:r>
              <a:rPr lang="en-US" sz="2000" b="1" dirty="0"/>
              <a:t>Steps</a:t>
            </a:r>
            <a:r>
              <a:rPr lang="en-US" sz="1800" dirty="0"/>
              <a:t>:</a:t>
            </a:r>
            <a:endParaRPr lang="en-US" sz="1800" dirty="0">
              <a:solidFill>
                <a:srgbClr val="000000"/>
              </a:solidFill>
            </a:endParaRPr>
          </a:p>
          <a:p>
            <a:pPr marL="342900" lvl="1" indent="-342900">
              <a:spcBef>
                <a:spcPts val="0"/>
              </a:spcBef>
              <a:buClr>
                <a:schemeClr val="tx1"/>
              </a:buClr>
              <a:buFont typeface="+mj-lt"/>
              <a:buAutoNum type="arabicPeriod"/>
            </a:pPr>
            <a:r>
              <a:rPr lang="en-US" sz="2200" dirty="0">
                <a:solidFill>
                  <a:srgbClr val="000000"/>
                </a:solidFill>
              </a:rPr>
              <a:t>Log in and select </a:t>
            </a:r>
            <a:r>
              <a:rPr lang="en-US" sz="2200" dirty="0">
                <a:solidFill>
                  <a:srgbClr val="0033CC"/>
                </a:solidFill>
              </a:rPr>
              <a:t>“Appeals Search.”</a:t>
            </a:r>
          </a:p>
          <a:p>
            <a:pPr marL="342900" lvl="1" indent="-342900">
              <a:spcBef>
                <a:spcPts val="0"/>
              </a:spcBef>
              <a:buClr>
                <a:schemeClr val="tx1"/>
              </a:buClr>
              <a:buFont typeface="+mj-lt"/>
              <a:buAutoNum type="arabicPeriod"/>
            </a:pPr>
            <a:r>
              <a:rPr lang="en-US" sz="2200" dirty="0"/>
              <a:t>Use following fields to search for appeals for specific students:</a:t>
            </a:r>
          </a:p>
          <a:p>
            <a:pPr marL="685800" lvl="3" indent="-230188">
              <a:spcBef>
                <a:spcPts val="0"/>
              </a:spcBef>
              <a:buFont typeface="Courier New" panose="02070309020205020404" pitchFamily="49" charset="0"/>
              <a:buChar char="o"/>
            </a:pPr>
            <a:r>
              <a:rPr lang="en-US" sz="2200" dirty="0">
                <a:solidFill>
                  <a:srgbClr val="0033CC"/>
                </a:solidFill>
              </a:rPr>
              <a:t>Subject, Status, Appeal Type, Student Name, SASID</a:t>
            </a:r>
          </a:p>
          <a:p>
            <a:pPr marL="342900" lvl="1" indent="-342900">
              <a:spcBef>
                <a:spcPts val="0"/>
              </a:spcBef>
              <a:buClr>
                <a:schemeClr val="tx1"/>
              </a:buClr>
              <a:buFont typeface="+mj-lt"/>
              <a:buAutoNum type="arabicPeriod"/>
            </a:pPr>
            <a:r>
              <a:rPr lang="en-US" sz="2200" dirty="0"/>
              <a:t>View results in real time by viewing appeal </a:t>
            </a:r>
            <a:r>
              <a:rPr lang="en-US" sz="2200" dirty="0">
                <a:solidFill>
                  <a:srgbClr val="0033CC"/>
                </a:solidFill>
              </a:rPr>
              <a:t>“Status”</a:t>
            </a:r>
          </a:p>
          <a:p>
            <a:pPr marL="342900" lvl="1" indent="-342900">
              <a:spcBef>
                <a:spcPts val="0"/>
              </a:spcBef>
              <a:buClr>
                <a:schemeClr val="tx1"/>
              </a:buClr>
              <a:buFont typeface="+mj-lt"/>
              <a:buAutoNum type="arabicPeriod"/>
            </a:pPr>
            <a:r>
              <a:rPr lang="en-US" sz="2200" dirty="0">
                <a:solidFill>
                  <a:srgbClr val="000000"/>
                </a:solidFill>
              </a:rPr>
              <a:t>Click on </a:t>
            </a:r>
            <a:r>
              <a:rPr lang="en-US" sz="2200" dirty="0">
                <a:solidFill>
                  <a:srgbClr val="0033CC"/>
                </a:solidFill>
              </a:rPr>
              <a:t>“View Decision” </a:t>
            </a:r>
            <a:r>
              <a:rPr lang="en-US" sz="2200" dirty="0">
                <a:solidFill>
                  <a:srgbClr val="000000"/>
                </a:solidFill>
              </a:rPr>
              <a:t>icon to see results.</a:t>
            </a:r>
          </a:p>
        </p:txBody>
      </p:sp>
      <p:sp>
        <p:nvSpPr>
          <p:cNvPr id="4" name="Slide Number Placeholder 3">
            <a:extLst>
              <a:ext uri="{FF2B5EF4-FFF2-40B4-BE49-F238E27FC236}">
                <a16:creationId xmlns:a16="http://schemas.microsoft.com/office/drawing/2014/main" id="{B6DD0CB0-D89C-46BB-9991-2A44F455D8E7}"/>
              </a:ext>
            </a:extLst>
          </p:cNvPr>
          <p:cNvSpPr>
            <a:spLocks noGrp="1"/>
          </p:cNvSpPr>
          <p:nvPr>
            <p:ph type="sldNum" sz="quarter" idx="12"/>
          </p:nvPr>
        </p:nvSpPr>
        <p:spPr/>
        <p:txBody>
          <a:bodyPr/>
          <a:lstStyle/>
          <a:p>
            <a:fld id="{FF27229C-EC7B-4063-A33B-28A5E87E32ED}" type="slidenum">
              <a:rPr lang="zh-CN" altLang="en-US" smtClean="0"/>
              <a:pPr/>
              <a:t>16</a:t>
            </a:fld>
            <a:endParaRPr lang="zh-CN" altLang="en-US" dirty="0"/>
          </a:p>
        </p:txBody>
      </p:sp>
      <p:sp>
        <p:nvSpPr>
          <p:cNvPr id="2" name="Title 1">
            <a:extLst>
              <a:ext uri="{FF2B5EF4-FFF2-40B4-BE49-F238E27FC236}">
                <a16:creationId xmlns:a16="http://schemas.microsoft.com/office/drawing/2014/main" id="{65EE1DA5-DFED-4926-8130-839E095639D7}"/>
              </a:ext>
            </a:extLst>
          </p:cNvPr>
          <p:cNvSpPr>
            <a:spLocks noGrp="1"/>
          </p:cNvSpPr>
          <p:nvPr>
            <p:ph type="title"/>
          </p:nvPr>
        </p:nvSpPr>
        <p:spPr/>
        <p:txBody>
          <a:bodyPr/>
          <a:lstStyle/>
          <a:p>
            <a:r>
              <a:rPr lang="en-US" dirty="0"/>
              <a:t>Review Appeals Status Using MCAS Appeals Search</a:t>
            </a:r>
          </a:p>
        </p:txBody>
      </p:sp>
      <p:pic>
        <p:nvPicPr>
          <p:cNvPr id="6" name="Picture 5" descr="Picture of MCAS Appeals Search Page&#10;">
            <a:extLst>
              <a:ext uri="{FF2B5EF4-FFF2-40B4-BE49-F238E27FC236}">
                <a16:creationId xmlns:a16="http://schemas.microsoft.com/office/drawing/2014/main" id="{1328FC1F-72C2-428C-91C5-C575A94AD29F}"/>
              </a:ext>
            </a:extLst>
          </p:cNvPr>
          <p:cNvPicPr>
            <a:picLocks noChangeAspect="1"/>
          </p:cNvPicPr>
          <p:nvPr/>
        </p:nvPicPr>
        <p:blipFill>
          <a:blip r:embed="rId3"/>
          <a:stretch>
            <a:fillRect/>
          </a:stretch>
        </p:blipFill>
        <p:spPr>
          <a:xfrm>
            <a:off x="1820787" y="1146315"/>
            <a:ext cx="8642838" cy="3825843"/>
          </a:xfrm>
          <a:prstGeom prst="rect">
            <a:avLst/>
          </a:prstGeom>
        </p:spPr>
      </p:pic>
      <p:pic>
        <p:nvPicPr>
          <p:cNvPr id="9" name="Picture 8" descr="Appeals search box">
            <a:extLst>
              <a:ext uri="{FF2B5EF4-FFF2-40B4-BE49-F238E27FC236}">
                <a16:creationId xmlns:a16="http://schemas.microsoft.com/office/drawing/2014/main" id="{67ADC03F-F6D1-418A-8055-E56B840A0BFF}"/>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363462" y="1146315"/>
            <a:ext cx="1457325" cy="1695450"/>
          </a:xfrm>
          <a:prstGeom prst="rect">
            <a:avLst/>
          </a:prstGeom>
        </p:spPr>
      </p:pic>
      <p:sp>
        <p:nvSpPr>
          <p:cNvPr id="11" name="Rectangle: Rounded Corners 10">
            <a:extLst>
              <a:ext uri="{FF2B5EF4-FFF2-40B4-BE49-F238E27FC236}">
                <a16:creationId xmlns:a16="http://schemas.microsoft.com/office/drawing/2014/main" id="{A68A59B1-1204-46B1-8111-6DD74B985462}"/>
              </a:ext>
              <a:ext uri="{C183D7F6-B498-43B3-948B-1728B52AA6E4}">
                <adec:decorative xmlns:adec="http://schemas.microsoft.com/office/drawing/2017/decorative" val="1"/>
              </a:ext>
            </a:extLst>
          </p:cNvPr>
          <p:cNvSpPr/>
          <p:nvPr/>
        </p:nvSpPr>
        <p:spPr>
          <a:xfrm>
            <a:off x="6643991" y="3988340"/>
            <a:ext cx="698117" cy="785048"/>
          </a:xfrm>
          <a:prstGeom prst="roundRect">
            <a:avLst/>
          </a:prstGeom>
          <a:noFill/>
          <a:ln w="28575">
            <a:solidFill>
              <a:srgbClr val="E3852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08720BC6-8679-47F7-A566-AEC3F32A80EE}"/>
              </a:ext>
              <a:ext uri="{C183D7F6-B498-43B3-948B-1728B52AA6E4}">
                <adec:decorative xmlns:adec="http://schemas.microsoft.com/office/drawing/2017/decorative" val="1"/>
              </a:ext>
            </a:extLst>
          </p:cNvPr>
          <p:cNvSpPr/>
          <p:nvPr/>
        </p:nvSpPr>
        <p:spPr>
          <a:xfrm>
            <a:off x="9873573" y="4203093"/>
            <a:ext cx="535023" cy="660737"/>
          </a:xfrm>
          <a:prstGeom prst="roundRect">
            <a:avLst/>
          </a:prstGeom>
          <a:noFill/>
          <a:ln w="28575">
            <a:solidFill>
              <a:srgbClr val="E3852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97351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6DD0CB0-D89C-46BB-9991-2A44F455D8E7}"/>
              </a:ext>
            </a:extLst>
          </p:cNvPr>
          <p:cNvSpPr>
            <a:spLocks noGrp="1"/>
          </p:cNvSpPr>
          <p:nvPr>
            <p:ph type="sldNum" sz="quarter" idx="12"/>
          </p:nvPr>
        </p:nvSpPr>
        <p:spPr/>
        <p:txBody>
          <a:bodyPr/>
          <a:lstStyle/>
          <a:p>
            <a:fld id="{FF27229C-EC7B-4063-A33B-28A5E87E32ED}" type="slidenum">
              <a:rPr lang="zh-CN" altLang="en-US" smtClean="0"/>
              <a:pPr/>
              <a:t>17</a:t>
            </a:fld>
            <a:endParaRPr lang="zh-CN" altLang="en-US" dirty="0"/>
          </a:p>
        </p:txBody>
      </p:sp>
      <p:sp>
        <p:nvSpPr>
          <p:cNvPr id="2" name="Title 1">
            <a:extLst>
              <a:ext uri="{FF2B5EF4-FFF2-40B4-BE49-F238E27FC236}">
                <a16:creationId xmlns:a16="http://schemas.microsoft.com/office/drawing/2014/main" id="{65EE1DA5-DFED-4926-8130-839E095639D7}"/>
              </a:ext>
            </a:extLst>
          </p:cNvPr>
          <p:cNvSpPr>
            <a:spLocks noGrp="1"/>
          </p:cNvSpPr>
          <p:nvPr>
            <p:ph type="title"/>
          </p:nvPr>
        </p:nvSpPr>
        <p:spPr/>
        <p:txBody>
          <a:bodyPr/>
          <a:lstStyle/>
          <a:p>
            <a:r>
              <a:rPr lang="en-US" dirty="0"/>
              <a:t>Download and Print Decisions and Parent Letters</a:t>
            </a:r>
          </a:p>
        </p:txBody>
      </p:sp>
      <p:pic>
        <p:nvPicPr>
          <p:cNvPr id="9" name="Picture 8" descr="Steps to view decision and print parent letters. ">
            <a:extLst>
              <a:ext uri="{FF2B5EF4-FFF2-40B4-BE49-F238E27FC236}">
                <a16:creationId xmlns:a16="http://schemas.microsoft.com/office/drawing/2014/main" id="{DEE70270-62BB-46C5-847D-65EDCC020120}"/>
              </a:ext>
            </a:extLst>
          </p:cNvPr>
          <p:cNvPicPr>
            <a:picLocks noChangeAspect="1"/>
          </p:cNvPicPr>
          <p:nvPr/>
        </p:nvPicPr>
        <p:blipFill>
          <a:blip r:embed="rId3"/>
          <a:stretch>
            <a:fillRect/>
          </a:stretch>
        </p:blipFill>
        <p:spPr>
          <a:xfrm>
            <a:off x="252412" y="1119756"/>
            <a:ext cx="11858625" cy="5734050"/>
          </a:xfrm>
          <a:prstGeom prst="rect">
            <a:avLst/>
          </a:prstGeom>
        </p:spPr>
      </p:pic>
    </p:spTree>
    <p:extLst>
      <p:ext uri="{BB962C8B-B14F-4D97-AF65-F5344CB8AC3E}">
        <p14:creationId xmlns:p14="http://schemas.microsoft.com/office/powerpoint/2010/main" val="5874341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209C38E-C0F7-4E56-9ACB-5176A29474AD}"/>
              </a:ext>
            </a:extLst>
          </p:cNvPr>
          <p:cNvSpPr>
            <a:spLocks noGrp="1"/>
          </p:cNvSpPr>
          <p:nvPr>
            <p:ph type="body" sz="half" idx="2"/>
          </p:nvPr>
        </p:nvSpPr>
        <p:spPr>
          <a:xfrm>
            <a:off x="96154" y="1583831"/>
            <a:ext cx="3646997" cy="5211109"/>
          </a:xfrm>
        </p:spPr>
        <p:txBody>
          <a:bodyPr/>
          <a:lstStyle/>
          <a:p>
            <a:pPr marL="346075" lvl="1" indent="-346075">
              <a:spcBef>
                <a:spcPts val="0"/>
              </a:spcBef>
              <a:spcAft>
                <a:spcPts val="600"/>
              </a:spcAft>
              <a:buClr>
                <a:schemeClr val="tx1"/>
              </a:buClr>
              <a:buFont typeface="+mj-lt"/>
              <a:buAutoNum type="arabicPeriod"/>
            </a:pPr>
            <a:r>
              <a:rPr lang="en-US" sz="2200" dirty="0"/>
              <a:t>On MCAS Appeals Search page, </a:t>
            </a:r>
            <a:r>
              <a:rPr lang="en-US" sz="2200" dirty="0">
                <a:solidFill>
                  <a:srgbClr val="000000"/>
                </a:solidFill>
              </a:rPr>
              <a:t>view decision and why appeal was either </a:t>
            </a:r>
            <a:r>
              <a:rPr lang="en-US" sz="2200" i="1" dirty="0">
                <a:solidFill>
                  <a:srgbClr val="0033CC"/>
                </a:solidFill>
              </a:rPr>
              <a:t>Denied</a:t>
            </a:r>
            <a:r>
              <a:rPr lang="en-US" sz="2200" dirty="0">
                <a:solidFill>
                  <a:srgbClr val="FF0000"/>
                </a:solidFill>
              </a:rPr>
              <a:t> </a:t>
            </a:r>
            <a:r>
              <a:rPr lang="en-US" sz="2200" dirty="0">
                <a:solidFill>
                  <a:srgbClr val="000000"/>
                </a:solidFill>
              </a:rPr>
              <a:t>or</a:t>
            </a:r>
            <a:r>
              <a:rPr lang="en-US" sz="2200" dirty="0">
                <a:solidFill>
                  <a:srgbClr val="FF0000"/>
                </a:solidFill>
              </a:rPr>
              <a:t> </a:t>
            </a:r>
            <a:r>
              <a:rPr lang="en-US" sz="2200" i="1" dirty="0">
                <a:solidFill>
                  <a:srgbClr val="0033CC"/>
                </a:solidFill>
              </a:rPr>
              <a:t>No Determination</a:t>
            </a:r>
            <a:r>
              <a:rPr lang="en-US" sz="2200" dirty="0">
                <a:solidFill>
                  <a:srgbClr val="0033CC"/>
                </a:solidFill>
              </a:rPr>
              <a:t>.</a:t>
            </a:r>
          </a:p>
          <a:p>
            <a:pPr marL="346075" lvl="1" indent="-346075">
              <a:spcBef>
                <a:spcPts val="600"/>
              </a:spcBef>
              <a:spcAft>
                <a:spcPts val="600"/>
              </a:spcAft>
              <a:buClr>
                <a:schemeClr val="tx1"/>
              </a:buClr>
              <a:buFont typeface="+mj-lt"/>
              <a:buAutoNum type="arabicPeriod"/>
            </a:pPr>
            <a:r>
              <a:rPr lang="en-US" sz="2200" dirty="0">
                <a:solidFill>
                  <a:srgbClr val="000000"/>
                </a:solidFill>
              </a:rPr>
              <a:t>Select </a:t>
            </a:r>
            <a:r>
              <a:rPr lang="en-US" sz="2200" dirty="0">
                <a:solidFill>
                  <a:srgbClr val="0033CC"/>
                </a:solidFill>
              </a:rPr>
              <a:t>“Resubmit Appeal”</a:t>
            </a:r>
          </a:p>
          <a:p>
            <a:pPr marL="346075" lvl="1" indent="-346075">
              <a:spcBef>
                <a:spcPts val="600"/>
              </a:spcBef>
              <a:spcAft>
                <a:spcPts val="600"/>
              </a:spcAft>
              <a:buClr>
                <a:schemeClr val="tx1"/>
              </a:buClr>
              <a:buFont typeface="+mj-lt"/>
              <a:buAutoNum type="arabicPeriod"/>
            </a:pPr>
            <a:r>
              <a:rPr lang="en-US" sz="2200" dirty="0">
                <a:solidFill>
                  <a:srgbClr val="000000"/>
                </a:solidFill>
              </a:rPr>
              <a:t>Add missing or new information.</a:t>
            </a:r>
          </a:p>
          <a:p>
            <a:pPr marL="346075" lvl="1" indent="-346075">
              <a:spcBef>
                <a:spcPts val="600"/>
              </a:spcBef>
              <a:spcAft>
                <a:spcPts val="600"/>
              </a:spcAft>
              <a:buClr>
                <a:schemeClr val="tx1"/>
              </a:buClr>
              <a:buFont typeface="+mj-lt"/>
              <a:buAutoNum type="arabicPeriod"/>
            </a:pPr>
            <a:r>
              <a:rPr lang="en-US" sz="2200" dirty="0">
                <a:solidFill>
                  <a:srgbClr val="000000"/>
                </a:solidFill>
              </a:rPr>
              <a:t>District must complete sign-off section again.</a:t>
            </a:r>
            <a:endParaRPr lang="en-US" sz="1000" dirty="0">
              <a:solidFill>
                <a:srgbClr val="000000"/>
              </a:solidFill>
            </a:endParaRPr>
          </a:p>
          <a:p>
            <a:pPr marL="0" lvl="1">
              <a:spcBef>
                <a:spcPts val="600"/>
              </a:spcBef>
              <a:spcAft>
                <a:spcPts val="600"/>
              </a:spcAft>
            </a:pPr>
            <a:r>
              <a:rPr lang="en-US" sz="2200" dirty="0">
                <a:solidFill>
                  <a:srgbClr val="000000"/>
                </a:solidFill>
              </a:rPr>
              <a:t>NOTE:</a:t>
            </a:r>
          </a:p>
          <a:p>
            <a:pPr marL="404813" lvl="2" indent="-287338">
              <a:spcBef>
                <a:spcPts val="0"/>
              </a:spcBef>
              <a:spcAft>
                <a:spcPts val="600"/>
              </a:spcAft>
              <a:buFont typeface="Courier New" panose="02070309020205020404" pitchFamily="49" charset="0"/>
              <a:buChar char="o"/>
            </a:pPr>
            <a:r>
              <a:rPr lang="en-US" sz="2200" dirty="0">
                <a:solidFill>
                  <a:srgbClr val="000000"/>
                </a:solidFill>
              </a:rPr>
              <a:t>All previously entered information will be saved.</a:t>
            </a:r>
          </a:p>
        </p:txBody>
      </p:sp>
      <p:sp>
        <p:nvSpPr>
          <p:cNvPr id="4" name="Slide Number Placeholder 3">
            <a:extLst>
              <a:ext uri="{FF2B5EF4-FFF2-40B4-BE49-F238E27FC236}">
                <a16:creationId xmlns:a16="http://schemas.microsoft.com/office/drawing/2014/main" id="{B6DD0CB0-D89C-46BB-9991-2A44F455D8E7}"/>
              </a:ext>
            </a:extLst>
          </p:cNvPr>
          <p:cNvSpPr>
            <a:spLocks noGrp="1"/>
          </p:cNvSpPr>
          <p:nvPr>
            <p:ph type="sldNum" sz="quarter" idx="12"/>
          </p:nvPr>
        </p:nvSpPr>
        <p:spPr/>
        <p:txBody>
          <a:bodyPr/>
          <a:lstStyle/>
          <a:p>
            <a:fld id="{FF27229C-EC7B-4063-A33B-28A5E87E32ED}" type="slidenum">
              <a:rPr lang="zh-CN" altLang="en-US" smtClean="0"/>
              <a:pPr/>
              <a:t>18</a:t>
            </a:fld>
            <a:endParaRPr lang="zh-CN" altLang="en-US" dirty="0"/>
          </a:p>
        </p:txBody>
      </p:sp>
      <p:sp>
        <p:nvSpPr>
          <p:cNvPr id="2" name="Title 1">
            <a:extLst>
              <a:ext uri="{FF2B5EF4-FFF2-40B4-BE49-F238E27FC236}">
                <a16:creationId xmlns:a16="http://schemas.microsoft.com/office/drawing/2014/main" id="{65EE1DA5-DFED-4926-8130-839E095639D7}"/>
              </a:ext>
            </a:extLst>
          </p:cNvPr>
          <p:cNvSpPr>
            <a:spLocks noGrp="1"/>
          </p:cNvSpPr>
          <p:nvPr>
            <p:ph type="title"/>
          </p:nvPr>
        </p:nvSpPr>
        <p:spPr>
          <a:xfrm>
            <a:off x="458014" y="357819"/>
            <a:ext cx="11733985" cy="552324"/>
          </a:xfrm>
        </p:spPr>
        <p:txBody>
          <a:bodyPr/>
          <a:lstStyle/>
          <a:p>
            <a:r>
              <a:rPr lang="en-US" dirty="0"/>
              <a:t>Resubmit an Appeal with a “No Determination” or “Denied” Status </a:t>
            </a:r>
          </a:p>
        </p:txBody>
      </p:sp>
      <p:sp>
        <p:nvSpPr>
          <p:cNvPr id="7" name="Text Placeholder 6">
            <a:extLst>
              <a:ext uri="{FF2B5EF4-FFF2-40B4-BE49-F238E27FC236}">
                <a16:creationId xmlns:a16="http://schemas.microsoft.com/office/drawing/2014/main" id="{EA62587C-7844-407C-8345-57F819F6627C}"/>
              </a:ext>
            </a:extLst>
          </p:cNvPr>
          <p:cNvSpPr>
            <a:spLocks noGrp="1"/>
          </p:cNvSpPr>
          <p:nvPr>
            <p:ph type="body" sz="half" idx="13"/>
          </p:nvPr>
        </p:nvSpPr>
        <p:spPr>
          <a:xfrm>
            <a:off x="407406" y="996570"/>
            <a:ext cx="11135321" cy="496985"/>
          </a:xfrm>
        </p:spPr>
        <p:txBody>
          <a:bodyPr/>
          <a:lstStyle/>
          <a:p>
            <a:r>
              <a:rPr lang="en-US" dirty="0"/>
              <a:t>Steps to resubmit an appeal:</a:t>
            </a:r>
          </a:p>
        </p:txBody>
      </p:sp>
      <p:pic>
        <p:nvPicPr>
          <p:cNvPr id="5" name="Picture 4" descr="How to resubmit a &quot;no determination&quot; or &quot;denied&quot; appeal. ">
            <a:extLst>
              <a:ext uri="{FF2B5EF4-FFF2-40B4-BE49-F238E27FC236}">
                <a16:creationId xmlns:a16="http://schemas.microsoft.com/office/drawing/2014/main" id="{3AA80B5E-78C7-4DF5-A35A-3AB6055085E6}"/>
              </a:ext>
            </a:extLst>
          </p:cNvPr>
          <p:cNvPicPr>
            <a:picLocks noChangeAspect="1"/>
          </p:cNvPicPr>
          <p:nvPr/>
        </p:nvPicPr>
        <p:blipFill>
          <a:blip r:embed="rId3"/>
          <a:stretch>
            <a:fillRect/>
          </a:stretch>
        </p:blipFill>
        <p:spPr>
          <a:xfrm>
            <a:off x="3666221" y="1579982"/>
            <a:ext cx="8429625" cy="4638675"/>
          </a:xfrm>
          <a:prstGeom prst="rect">
            <a:avLst/>
          </a:prstGeom>
        </p:spPr>
      </p:pic>
    </p:spTree>
    <p:extLst>
      <p:ext uri="{BB962C8B-B14F-4D97-AF65-F5344CB8AC3E}">
        <p14:creationId xmlns:p14="http://schemas.microsoft.com/office/powerpoint/2010/main" val="36867138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209C38E-C0F7-4E56-9ACB-5176A29474AD}"/>
              </a:ext>
            </a:extLst>
          </p:cNvPr>
          <p:cNvSpPr>
            <a:spLocks noGrp="1"/>
          </p:cNvSpPr>
          <p:nvPr>
            <p:ph type="body" sz="half" idx="2"/>
          </p:nvPr>
        </p:nvSpPr>
        <p:spPr>
          <a:xfrm>
            <a:off x="87515" y="2475669"/>
            <a:ext cx="11370972" cy="1153168"/>
          </a:xfrm>
        </p:spPr>
        <p:txBody>
          <a:bodyPr/>
          <a:lstStyle/>
          <a:p>
            <a:pPr lvl="1" indent="-339725">
              <a:spcBef>
                <a:spcPts val="0"/>
              </a:spcBef>
              <a:buClr>
                <a:schemeClr val="tx1"/>
              </a:buClr>
              <a:buFont typeface="+mj-lt"/>
              <a:buAutoNum type="arabicPeriod"/>
            </a:pPr>
            <a:r>
              <a:rPr lang="en-US" sz="2200" dirty="0"/>
              <a:t>At MCAS Appeals Search,</a:t>
            </a:r>
            <a:r>
              <a:rPr lang="en-US" sz="2200" b="1" dirty="0"/>
              <a:t> </a:t>
            </a:r>
            <a:r>
              <a:rPr lang="en-US" sz="2200" dirty="0">
                <a:solidFill>
                  <a:srgbClr val="000000"/>
                </a:solidFill>
              </a:rPr>
              <a:t>select the </a:t>
            </a:r>
            <a:r>
              <a:rPr lang="en-US" sz="2200" dirty="0">
                <a:solidFill>
                  <a:srgbClr val="0033CC"/>
                </a:solidFill>
              </a:rPr>
              <a:t>“No Determination,” “Mathematics,” </a:t>
            </a:r>
            <a:r>
              <a:rPr lang="en-US" sz="2200" dirty="0">
                <a:solidFill>
                  <a:srgbClr val="000000"/>
                </a:solidFill>
              </a:rPr>
              <a:t>and </a:t>
            </a:r>
            <a:r>
              <a:rPr lang="en-US" sz="2200" dirty="0">
                <a:solidFill>
                  <a:srgbClr val="0033CC"/>
                </a:solidFill>
              </a:rPr>
              <a:t>“Cohort,” </a:t>
            </a:r>
            <a:r>
              <a:rPr lang="en-US" sz="2200" dirty="0">
                <a:solidFill>
                  <a:srgbClr val="000000"/>
                </a:solidFill>
              </a:rPr>
              <a:t>search fields.</a:t>
            </a:r>
          </a:p>
          <a:p>
            <a:pPr lvl="1" indent="-339725">
              <a:spcBef>
                <a:spcPts val="0"/>
              </a:spcBef>
              <a:buClr>
                <a:schemeClr val="tx1"/>
              </a:buClr>
              <a:buFont typeface="+mj-lt"/>
              <a:buAutoNum type="arabicPeriod"/>
            </a:pPr>
            <a:r>
              <a:rPr lang="en-US" sz="2200" dirty="0">
                <a:solidFill>
                  <a:srgbClr val="000000"/>
                </a:solidFill>
              </a:rPr>
              <a:t>Then, select </a:t>
            </a:r>
            <a:r>
              <a:rPr lang="en-US" sz="2200" dirty="0">
                <a:solidFill>
                  <a:srgbClr val="0033CC"/>
                </a:solidFill>
              </a:rPr>
              <a:t>“Search” </a:t>
            </a:r>
            <a:r>
              <a:rPr lang="en-US" sz="2200" dirty="0">
                <a:solidFill>
                  <a:srgbClr val="000000"/>
                </a:solidFill>
              </a:rPr>
              <a:t>to view all filtered results.</a:t>
            </a:r>
          </a:p>
          <a:p>
            <a:pPr marL="0" lvl="1">
              <a:spcBef>
                <a:spcPts val="0"/>
              </a:spcBef>
            </a:pPr>
            <a:endParaRPr lang="en-US" sz="2200" dirty="0">
              <a:solidFill>
                <a:srgbClr val="000000"/>
              </a:solidFill>
            </a:endParaRPr>
          </a:p>
        </p:txBody>
      </p:sp>
      <p:sp>
        <p:nvSpPr>
          <p:cNvPr id="4" name="Slide Number Placeholder 3">
            <a:extLst>
              <a:ext uri="{FF2B5EF4-FFF2-40B4-BE49-F238E27FC236}">
                <a16:creationId xmlns:a16="http://schemas.microsoft.com/office/drawing/2014/main" id="{B6DD0CB0-D89C-46BB-9991-2A44F455D8E7}"/>
              </a:ext>
            </a:extLst>
          </p:cNvPr>
          <p:cNvSpPr>
            <a:spLocks noGrp="1"/>
          </p:cNvSpPr>
          <p:nvPr>
            <p:ph type="sldNum" sz="quarter" idx="12"/>
          </p:nvPr>
        </p:nvSpPr>
        <p:spPr/>
        <p:txBody>
          <a:bodyPr/>
          <a:lstStyle/>
          <a:p>
            <a:fld id="{FF27229C-EC7B-4063-A33B-28A5E87E32ED}" type="slidenum">
              <a:rPr lang="zh-CN" altLang="en-US" smtClean="0"/>
              <a:pPr/>
              <a:t>19</a:t>
            </a:fld>
            <a:endParaRPr lang="zh-CN" altLang="en-US" dirty="0"/>
          </a:p>
        </p:txBody>
      </p:sp>
      <p:sp>
        <p:nvSpPr>
          <p:cNvPr id="2" name="Title 1">
            <a:extLst>
              <a:ext uri="{FF2B5EF4-FFF2-40B4-BE49-F238E27FC236}">
                <a16:creationId xmlns:a16="http://schemas.microsoft.com/office/drawing/2014/main" id="{65EE1DA5-DFED-4926-8130-839E095639D7}"/>
              </a:ext>
            </a:extLst>
          </p:cNvPr>
          <p:cNvSpPr>
            <a:spLocks noGrp="1"/>
          </p:cNvSpPr>
          <p:nvPr>
            <p:ph type="title"/>
          </p:nvPr>
        </p:nvSpPr>
        <p:spPr/>
        <p:txBody>
          <a:bodyPr/>
          <a:lstStyle/>
          <a:p>
            <a:r>
              <a:rPr lang="en-US" dirty="0"/>
              <a:t> Districts Can Create Customized Searches</a:t>
            </a:r>
          </a:p>
        </p:txBody>
      </p:sp>
      <p:sp>
        <p:nvSpPr>
          <p:cNvPr id="7" name="Text Placeholder 6">
            <a:extLst>
              <a:ext uri="{FF2B5EF4-FFF2-40B4-BE49-F238E27FC236}">
                <a16:creationId xmlns:a16="http://schemas.microsoft.com/office/drawing/2014/main" id="{EA62587C-7844-407C-8345-57F819F6627C}"/>
              </a:ext>
            </a:extLst>
          </p:cNvPr>
          <p:cNvSpPr>
            <a:spLocks noGrp="1"/>
          </p:cNvSpPr>
          <p:nvPr>
            <p:ph type="body" sz="half" idx="13"/>
          </p:nvPr>
        </p:nvSpPr>
        <p:spPr>
          <a:xfrm>
            <a:off x="535844" y="1145991"/>
            <a:ext cx="10922644" cy="871710"/>
          </a:xfrm>
          <a:ln>
            <a:solidFill>
              <a:schemeClr val="tx1"/>
            </a:solidFill>
          </a:ln>
        </p:spPr>
        <p:txBody>
          <a:bodyPr/>
          <a:lstStyle/>
          <a:p>
            <a:r>
              <a:rPr lang="en-US" sz="2600" dirty="0"/>
              <a:t>Sample Customized Search </a:t>
            </a:r>
            <a:r>
              <a:rPr lang="en-US" sz="2600" b="0" dirty="0"/>
              <a:t>–</a:t>
            </a:r>
            <a:r>
              <a:rPr lang="en-US" sz="2600" dirty="0"/>
              <a:t> </a:t>
            </a:r>
            <a:r>
              <a:rPr lang="en-US" sz="2600" b="0" dirty="0">
                <a:solidFill>
                  <a:srgbClr val="000000"/>
                </a:solidFill>
              </a:rPr>
              <a:t>View all current Mathematics cohort appeals in the district for which a finding of </a:t>
            </a:r>
            <a:r>
              <a:rPr lang="en-US" sz="2600" b="0" i="1" dirty="0">
                <a:solidFill>
                  <a:srgbClr val="000000"/>
                </a:solidFill>
              </a:rPr>
              <a:t>No Determination </a:t>
            </a:r>
            <a:r>
              <a:rPr lang="en-US" sz="2600" b="0" dirty="0">
                <a:solidFill>
                  <a:srgbClr val="000000"/>
                </a:solidFill>
              </a:rPr>
              <a:t>was made.</a:t>
            </a:r>
            <a:endParaRPr lang="en-US" sz="2600" b="0" dirty="0"/>
          </a:p>
          <a:p>
            <a:pPr>
              <a:spcBef>
                <a:spcPts val="1200"/>
              </a:spcBef>
            </a:pPr>
            <a:r>
              <a:rPr lang="en-US" sz="2600" dirty="0"/>
              <a:t>Steps:</a:t>
            </a:r>
          </a:p>
          <a:p>
            <a:pPr marL="274320" indent="-274320">
              <a:lnSpc>
                <a:spcPct val="0"/>
              </a:lnSpc>
              <a:spcBef>
                <a:spcPts val="600"/>
              </a:spcBef>
              <a:buFont typeface="Arial" panose="020B0604020202020204" pitchFamily="34" charset="0"/>
              <a:buChar char="•"/>
            </a:pPr>
            <a:endParaRPr lang="en-US" sz="2600" dirty="0"/>
          </a:p>
        </p:txBody>
      </p:sp>
      <p:pic>
        <p:nvPicPr>
          <p:cNvPr id="5" name="Picture 4" descr="How to customize an Appeals search.">
            <a:extLst>
              <a:ext uri="{FF2B5EF4-FFF2-40B4-BE49-F238E27FC236}">
                <a16:creationId xmlns:a16="http://schemas.microsoft.com/office/drawing/2014/main" id="{C55E893D-1252-48E6-860B-42F01DF698E1}"/>
              </a:ext>
            </a:extLst>
          </p:cNvPr>
          <p:cNvPicPr>
            <a:picLocks noChangeAspect="1"/>
          </p:cNvPicPr>
          <p:nvPr/>
        </p:nvPicPr>
        <p:blipFill>
          <a:blip r:embed="rId3"/>
          <a:stretch>
            <a:fillRect/>
          </a:stretch>
        </p:blipFill>
        <p:spPr>
          <a:xfrm>
            <a:off x="1325153" y="3681412"/>
            <a:ext cx="9344025" cy="2857500"/>
          </a:xfrm>
          <a:prstGeom prst="rect">
            <a:avLst/>
          </a:prstGeom>
        </p:spPr>
      </p:pic>
    </p:spTree>
    <p:extLst>
      <p:ext uri="{BB962C8B-B14F-4D97-AF65-F5344CB8AC3E}">
        <p14:creationId xmlns:p14="http://schemas.microsoft.com/office/powerpoint/2010/main" val="25809026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descr="Table of Contents&#10;">
            <a:extLst>
              <a:ext uri="{FF2B5EF4-FFF2-40B4-BE49-F238E27FC236}">
                <a16:creationId xmlns:a16="http://schemas.microsoft.com/office/drawing/2014/main" id="{430C315A-057B-4784-B61A-E9DD640F9898}"/>
              </a:ext>
            </a:extLst>
          </p:cNvPr>
          <p:cNvSpPr txBox="1">
            <a:spLocks noGrp="1"/>
          </p:cNvSpPr>
          <p:nvPr>
            <p:ph type="title" idx="4294967295"/>
          </p:nvPr>
        </p:nvSpPr>
        <p:spPr>
          <a:xfrm>
            <a:off x="1" y="3190714"/>
            <a:ext cx="2769078"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schemeClr val="bg1"/>
                </a:solidFill>
                <a:effectLst/>
                <a:uLnTx/>
                <a:uFillTx/>
                <a:latin typeface="Segoe SemiBold" panose="020B0703040204020203" pitchFamily="34" charset="0"/>
                <a:ea typeface="Segoe UI Black" panose="020B0A02040204020203" pitchFamily="34" charset="0"/>
                <a:cs typeface="Segoe SemiBold" panose="020B0703040204020203" pitchFamily="34" charset="0"/>
              </a:rPr>
              <a:t>CONTENTS</a:t>
            </a:r>
            <a:endParaRPr kumimoji="0" lang="zh-CN" altLang="en-US" sz="3200" b="0" i="0" u="none" strike="noStrike" kern="1200" cap="none" spc="0" normalizeH="0" baseline="0" noProof="0" dirty="0">
              <a:ln>
                <a:noFill/>
              </a:ln>
              <a:solidFill>
                <a:schemeClr val="bg1"/>
              </a:solidFill>
              <a:effectLst/>
              <a:uLnTx/>
              <a:uFillTx/>
              <a:latin typeface="Segoe SemiBold" panose="020B0703040204020203" pitchFamily="34" charset="0"/>
              <a:ea typeface="+mn-ea"/>
              <a:cs typeface="Segoe SemiBold" panose="020B0703040204020203" pitchFamily="34" charset="0"/>
            </a:endParaRPr>
          </a:p>
        </p:txBody>
      </p:sp>
      <p:pic>
        <p:nvPicPr>
          <p:cNvPr id="5" name="Picture 4" descr="Contents of powerpoint">
            <a:extLst>
              <a:ext uri="{FF2B5EF4-FFF2-40B4-BE49-F238E27FC236}">
                <a16:creationId xmlns:a16="http://schemas.microsoft.com/office/drawing/2014/main" id="{A9872037-82A0-4266-8326-193DFFD900ED}"/>
              </a:ext>
            </a:extLst>
          </p:cNvPr>
          <p:cNvPicPr>
            <a:picLocks noChangeAspect="1"/>
          </p:cNvPicPr>
          <p:nvPr/>
        </p:nvPicPr>
        <p:blipFill>
          <a:blip r:embed="rId2"/>
          <a:stretch>
            <a:fillRect/>
          </a:stretch>
        </p:blipFill>
        <p:spPr>
          <a:xfrm>
            <a:off x="3312673" y="1815094"/>
            <a:ext cx="8614064" cy="3562350"/>
          </a:xfrm>
          <a:prstGeom prst="rect">
            <a:avLst/>
          </a:prstGeom>
        </p:spPr>
      </p:pic>
    </p:spTree>
    <p:extLst>
      <p:ext uri="{BB962C8B-B14F-4D97-AF65-F5344CB8AC3E}">
        <p14:creationId xmlns:p14="http://schemas.microsoft.com/office/powerpoint/2010/main" val="3642965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209C38E-C0F7-4E56-9ACB-5176A29474AD}"/>
              </a:ext>
            </a:extLst>
          </p:cNvPr>
          <p:cNvSpPr>
            <a:spLocks noGrp="1"/>
          </p:cNvSpPr>
          <p:nvPr>
            <p:ph type="body" sz="half" idx="2"/>
          </p:nvPr>
        </p:nvSpPr>
        <p:spPr>
          <a:xfrm>
            <a:off x="176205" y="1293091"/>
            <a:ext cx="11709524" cy="780113"/>
          </a:xfrm>
        </p:spPr>
        <p:txBody>
          <a:bodyPr/>
          <a:lstStyle/>
          <a:p>
            <a:pPr marL="0" lvl="1">
              <a:spcBef>
                <a:spcPts val="0"/>
              </a:spcBef>
            </a:pPr>
            <a:r>
              <a:rPr lang="en-US" sz="2400" dirty="0">
                <a:solidFill>
                  <a:srgbClr val="000000"/>
                </a:solidFill>
              </a:rPr>
              <a:t>Once filtered results appear, they can be exported to an Excel file.</a:t>
            </a:r>
          </a:p>
          <a:p>
            <a:pPr marL="0" lvl="1">
              <a:spcBef>
                <a:spcPts val="0"/>
              </a:spcBef>
            </a:pPr>
            <a:endParaRPr lang="en-US" sz="2000" dirty="0">
              <a:solidFill>
                <a:srgbClr val="000000"/>
              </a:solidFill>
            </a:endParaRPr>
          </a:p>
          <a:p>
            <a:pPr indent="-339725">
              <a:spcAft>
                <a:spcPts val="600"/>
              </a:spcAft>
              <a:buFont typeface="Courier New" panose="02070309020205020404" pitchFamily="49" charset="0"/>
              <a:buChar char="o"/>
            </a:pPr>
            <a:r>
              <a:rPr lang="en-US" dirty="0">
                <a:solidFill>
                  <a:srgbClr val="000000"/>
                </a:solidFill>
              </a:rPr>
              <a:t>Select </a:t>
            </a:r>
            <a:r>
              <a:rPr lang="en-US" dirty="0">
                <a:solidFill>
                  <a:srgbClr val="0033CC"/>
                </a:solidFill>
              </a:rPr>
              <a:t>“Export to Excel.”</a:t>
            </a:r>
            <a:endParaRPr lang="en-US" dirty="0">
              <a:solidFill>
                <a:srgbClr val="000000"/>
              </a:solidFill>
            </a:endParaRPr>
          </a:p>
          <a:p>
            <a:pPr indent="-339725">
              <a:spcAft>
                <a:spcPts val="600"/>
              </a:spcAft>
              <a:buFont typeface="Courier New" panose="02070309020205020404" pitchFamily="49" charset="0"/>
              <a:buChar char="o"/>
            </a:pPr>
            <a:r>
              <a:rPr lang="en-US" dirty="0">
                <a:solidFill>
                  <a:srgbClr val="000000"/>
                </a:solidFill>
              </a:rPr>
              <a:t>Can be used to review appeals that need to be resubmitted.</a:t>
            </a:r>
            <a:endParaRPr lang="en-US" sz="1100" dirty="0">
              <a:solidFill>
                <a:srgbClr val="000000"/>
              </a:solidFill>
            </a:endParaRPr>
          </a:p>
        </p:txBody>
      </p:sp>
      <p:sp>
        <p:nvSpPr>
          <p:cNvPr id="4" name="Slide Number Placeholder 3">
            <a:extLst>
              <a:ext uri="{FF2B5EF4-FFF2-40B4-BE49-F238E27FC236}">
                <a16:creationId xmlns:a16="http://schemas.microsoft.com/office/drawing/2014/main" id="{B6DD0CB0-D89C-46BB-9991-2A44F455D8E7}"/>
              </a:ext>
            </a:extLst>
          </p:cNvPr>
          <p:cNvSpPr>
            <a:spLocks noGrp="1"/>
          </p:cNvSpPr>
          <p:nvPr>
            <p:ph type="sldNum" sz="quarter" idx="12"/>
          </p:nvPr>
        </p:nvSpPr>
        <p:spPr/>
        <p:txBody>
          <a:bodyPr/>
          <a:lstStyle/>
          <a:p>
            <a:fld id="{FF27229C-EC7B-4063-A33B-28A5E87E32ED}" type="slidenum">
              <a:rPr lang="zh-CN" altLang="en-US" smtClean="0"/>
              <a:pPr/>
              <a:t>20</a:t>
            </a:fld>
            <a:endParaRPr lang="zh-CN" altLang="en-US" dirty="0"/>
          </a:p>
        </p:txBody>
      </p:sp>
      <p:sp>
        <p:nvSpPr>
          <p:cNvPr id="2" name="Title 1">
            <a:extLst>
              <a:ext uri="{FF2B5EF4-FFF2-40B4-BE49-F238E27FC236}">
                <a16:creationId xmlns:a16="http://schemas.microsoft.com/office/drawing/2014/main" id="{65EE1DA5-DFED-4926-8130-839E095639D7}"/>
              </a:ext>
            </a:extLst>
          </p:cNvPr>
          <p:cNvSpPr>
            <a:spLocks noGrp="1"/>
          </p:cNvSpPr>
          <p:nvPr>
            <p:ph type="title"/>
          </p:nvPr>
        </p:nvSpPr>
        <p:spPr/>
        <p:txBody>
          <a:bodyPr/>
          <a:lstStyle/>
          <a:p>
            <a:r>
              <a:rPr lang="en-US" dirty="0"/>
              <a:t> Exporting and Using Customized Search Results</a:t>
            </a:r>
          </a:p>
        </p:txBody>
      </p:sp>
      <p:pic>
        <p:nvPicPr>
          <p:cNvPr id="7" name="Picture 6" descr="How to customize and export to Excel.">
            <a:extLst>
              <a:ext uri="{FF2B5EF4-FFF2-40B4-BE49-F238E27FC236}">
                <a16:creationId xmlns:a16="http://schemas.microsoft.com/office/drawing/2014/main" id="{71565D01-6048-4BE4-AC83-8B151D946760}"/>
              </a:ext>
            </a:extLst>
          </p:cNvPr>
          <p:cNvPicPr>
            <a:picLocks noChangeAspect="1"/>
          </p:cNvPicPr>
          <p:nvPr/>
        </p:nvPicPr>
        <p:blipFill>
          <a:blip r:embed="rId3"/>
          <a:stretch>
            <a:fillRect/>
          </a:stretch>
        </p:blipFill>
        <p:spPr>
          <a:xfrm>
            <a:off x="280115" y="3270322"/>
            <a:ext cx="11658600" cy="3028950"/>
          </a:xfrm>
          <a:prstGeom prst="rect">
            <a:avLst/>
          </a:prstGeom>
        </p:spPr>
      </p:pic>
    </p:spTree>
    <p:extLst>
      <p:ext uri="{BB962C8B-B14F-4D97-AF65-F5344CB8AC3E}">
        <p14:creationId xmlns:p14="http://schemas.microsoft.com/office/powerpoint/2010/main" val="28721000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751686A1-1CA2-4DC8-9CEA-22C62506FE7D}"/>
              </a:ext>
            </a:extLst>
          </p:cNvPr>
          <p:cNvSpPr txBox="1"/>
          <p:nvPr/>
        </p:nvSpPr>
        <p:spPr>
          <a:xfrm>
            <a:off x="559525" y="2460170"/>
            <a:ext cx="1045029" cy="1015663"/>
          </a:xfrm>
          <a:prstGeom prst="rect">
            <a:avLst/>
          </a:prstGeom>
          <a:noFill/>
        </p:spPr>
        <p:txBody>
          <a:bodyPr wrap="square" rtlCol="0">
            <a:spAutoFit/>
          </a:bodyPr>
          <a:lstStyle/>
          <a:p>
            <a:r>
              <a:rPr lang="en-US" altLang="zh-CN" sz="6000" dirty="0">
                <a:solidFill>
                  <a:schemeClr val="bg1"/>
                </a:solidFill>
                <a:latin typeface="Segoe SemiBold" panose="020B0703040204020203" pitchFamily="34" charset="0"/>
                <a:cs typeface="Segoe SemiBold" panose="020B0703040204020203" pitchFamily="34" charset="0"/>
              </a:rPr>
              <a:t>03</a:t>
            </a:r>
            <a:endParaRPr lang="zh-CN" altLang="en-US" sz="6000" dirty="0">
              <a:solidFill>
                <a:schemeClr val="bg1"/>
              </a:solidFill>
              <a:latin typeface="Segoe SemiBold" panose="020B0703040204020203" pitchFamily="34" charset="0"/>
              <a:cs typeface="Segoe SemiBold" panose="020B0703040204020203" pitchFamily="34" charset="0"/>
            </a:endParaRPr>
          </a:p>
        </p:txBody>
      </p:sp>
      <p:sp>
        <p:nvSpPr>
          <p:cNvPr id="3" name="文本框 2">
            <a:extLst>
              <a:ext uri="{FF2B5EF4-FFF2-40B4-BE49-F238E27FC236}">
                <a16:creationId xmlns:a16="http://schemas.microsoft.com/office/drawing/2014/main" id="{CD1339F8-8D02-41F1-BC13-8A7F7814425B}"/>
              </a:ext>
            </a:extLst>
          </p:cNvPr>
          <p:cNvSpPr txBox="1">
            <a:spLocks noGrp="1"/>
          </p:cNvSpPr>
          <p:nvPr>
            <p:ph type="title" idx="4294967295"/>
          </p:nvPr>
        </p:nvSpPr>
        <p:spPr>
          <a:xfrm>
            <a:off x="2257426" y="1943100"/>
            <a:ext cx="9801224" cy="20002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pPr>
              <a:lnSpc>
                <a:spcPct val="100000"/>
              </a:lnSpc>
              <a:spcBef>
                <a:spcPts val="0"/>
              </a:spcBef>
              <a:defRPr/>
            </a:pPr>
            <a:r>
              <a:rPr lang="en-US" altLang="zh-CN" sz="4400" dirty="0">
                <a:solidFill>
                  <a:schemeClr val="accent1">
                    <a:lumMod val="50000"/>
                  </a:schemeClr>
                </a:solidFill>
              </a:rPr>
              <a:t>How to Use the Reports Function to Generate Specific Reports </a:t>
            </a:r>
            <a:endParaRPr kumimoji="0" lang="en-US" altLang="zh-CN" sz="4400" b="0" i="0" u="none" strike="noStrike" kern="1200" cap="none" spc="0" normalizeH="0" baseline="0" noProof="0" dirty="0">
              <a:ln>
                <a:noFill/>
              </a:ln>
              <a:solidFill>
                <a:schemeClr val="accent1">
                  <a:lumMod val="50000"/>
                </a:schemeClr>
              </a:solidFill>
              <a:effectLst/>
              <a:uLnTx/>
              <a:uFillTx/>
              <a:latin typeface="Segoe SemiBold" panose="020B0703040204020203" pitchFamily="34" charset="0"/>
              <a:ea typeface="Segoe UI Black" panose="020B0A02040204020203" pitchFamily="34" charset="0"/>
              <a:cs typeface="Segoe SemiBold" panose="020B0703040204020203" pitchFamily="34" charset="0"/>
            </a:endParaRPr>
          </a:p>
        </p:txBody>
      </p:sp>
    </p:spTree>
    <p:extLst>
      <p:ext uri="{BB962C8B-B14F-4D97-AF65-F5344CB8AC3E}">
        <p14:creationId xmlns:p14="http://schemas.microsoft.com/office/powerpoint/2010/main" val="1565859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AC074-8798-4925-8C52-3DE396FAE6A3}"/>
              </a:ext>
            </a:extLst>
          </p:cNvPr>
          <p:cNvSpPr>
            <a:spLocks noGrp="1"/>
          </p:cNvSpPr>
          <p:nvPr>
            <p:ph type="title"/>
          </p:nvPr>
        </p:nvSpPr>
        <p:spPr/>
        <p:txBody>
          <a:bodyPr/>
          <a:lstStyle/>
          <a:p>
            <a:r>
              <a:rPr lang="en-US" sz="3200" dirty="0"/>
              <a:t>New Reports Function</a:t>
            </a:r>
          </a:p>
        </p:txBody>
      </p:sp>
      <p:sp>
        <p:nvSpPr>
          <p:cNvPr id="3" name="Content Placeholder 2">
            <a:extLst>
              <a:ext uri="{FF2B5EF4-FFF2-40B4-BE49-F238E27FC236}">
                <a16:creationId xmlns:a16="http://schemas.microsoft.com/office/drawing/2014/main" id="{7BBC2EA0-658A-417F-B783-FF00E53C2D11}"/>
              </a:ext>
            </a:extLst>
          </p:cNvPr>
          <p:cNvSpPr>
            <a:spLocks noGrp="1"/>
          </p:cNvSpPr>
          <p:nvPr>
            <p:ph idx="1"/>
          </p:nvPr>
        </p:nvSpPr>
        <p:spPr>
          <a:xfrm>
            <a:off x="567743" y="1158485"/>
            <a:ext cx="11370972" cy="5049746"/>
          </a:xfrm>
        </p:spPr>
        <p:txBody>
          <a:bodyPr/>
          <a:lstStyle/>
          <a:p>
            <a:pPr>
              <a:spcBef>
                <a:spcPts val="600"/>
              </a:spcBef>
              <a:spcAft>
                <a:spcPts val="600"/>
              </a:spcAft>
            </a:pPr>
            <a:r>
              <a:rPr lang="en-US" sz="2800" dirty="0"/>
              <a:t>The online MCAS Performance Appeals application process using the Department’s Security Portal was introduced in 2020. </a:t>
            </a:r>
          </a:p>
          <a:p>
            <a:pPr>
              <a:spcBef>
                <a:spcPts val="600"/>
              </a:spcBef>
              <a:spcAft>
                <a:spcPts val="600"/>
              </a:spcAft>
            </a:pPr>
            <a:r>
              <a:rPr lang="en-US" sz="2800" dirty="0"/>
              <a:t>DESE has now enhanced the MCAS Appeals application to compile and make available </a:t>
            </a:r>
            <a:r>
              <a:rPr lang="en-US" sz="2800" b="1" dirty="0"/>
              <a:t>all appeals results since 2004</a:t>
            </a:r>
            <a:r>
              <a:rPr lang="en-US" sz="2800" dirty="0"/>
              <a:t>. </a:t>
            </a:r>
          </a:p>
          <a:p>
            <a:pPr>
              <a:spcBef>
                <a:spcPts val="600"/>
              </a:spcBef>
              <a:spcAft>
                <a:spcPts val="600"/>
              </a:spcAft>
            </a:pPr>
            <a:r>
              <a:rPr lang="en-US" sz="2800" dirty="0"/>
              <a:t>Districts can now:</a:t>
            </a:r>
          </a:p>
          <a:p>
            <a:pPr lvl="1">
              <a:spcBef>
                <a:spcPts val="600"/>
              </a:spcBef>
              <a:spcAft>
                <a:spcPts val="600"/>
              </a:spcAft>
            </a:pPr>
            <a:r>
              <a:rPr lang="en-US" sz="2400" dirty="0"/>
              <a:t>generate school and district level results </a:t>
            </a:r>
          </a:p>
          <a:p>
            <a:pPr lvl="1">
              <a:spcBef>
                <a:spcPts val="600"/>
              </a:spcBef>
              <a:spcAft>
                <a:spcPts val="600"/>
              </a:spcAft>
            </a:pPr>
            <a:r>
              <a:rPr lang="en-US" sz="2400" dirty="0"/>
              <a:t>disaggregate results by subgroup, student, subject, date, and decisions </a:t>
            </a:r>
          </a:p>
          <a:p>
            <a:pPr lvl="1">
              <a:spcBef>
                <a:spcPts val="600"/>
              </a:spcBef>
              <a:spcAft>
                <a:spcPts val="600"/>
              </a:spcAft>
            </a:pPr>
            <a:r>
              <a:rPr lang="en-US" sz="2400" dirty="0"/>
              <a:t>print a collection of reports   </a:t>
            </a:r>
          </a:p>
          <a:p>
            <a:pPr marL="0" indent="0">
              <a:spcBef>
                <a:spcPts val="300"/>
              </a:spcBef>
              <a:spcAft>
                <a:spcPts val="600"/>
              </a:spcAft>
              <a:buNone/>
            </a:pPr>
            <a:endParaRPr lang="en-US" sz="2800" dirty="0"/>
          </a:p>
        </p:txBody>
      </p:sp>
      <p:sp>
        <p:nvSpPr>
          <p:cNvPr id="4" name="Slide Number Placeholder 3">
            <a:extLst>
              <a:ext uri="{FF2B5EF4-FFF2-40B4-BE49-F238E27FC236}">
                <a16:creationId xmlns:a16="http://schemas.microsoft.com/office/drawing/2014/main" id="{82DA32A3-8252-442D-97F4-3C957A0FEC6B}"/>
              </a:ext>
            </a:extLst>
          </p:cNvPr>
          <p:cNvSpPr>
            <a:spLocks noGrp="1"/>
          </p:cNvSpPr>
          <p:nvPr>
            <p:ph type="sldNum" sz="quarter" idx="12"/>
          </p:nvPr>
        </p:nvSpPr>
        <p:spPr/>
        <p:txBody>
          <a:bodyPr/>
          <a:lstStyle/>
          <a:p>
            <a:fld id="{FF27229C-EC7B-4063-A33B-28A5E87E32ED}" type="slidenum">
              <a:rPr lang="zh-CN" altLang="en-US" smtClean="0"/>
              <a:pPr/>
              <a:t>22</a:t>
            </a:fld>
            <a:endParaRPr lang="zh-CN" altLang="en-US" dirty="0"/>
          </a:p>
        </p:txBody>
      </p:sp>
    </p:spTree>
    <p:extLst>
      <p:ext uri="{BB962C8B-B14F-4D97-AF65-F5344CB8AC3E}">
        <p14:creationId xmlns:p14="http://schemas.microsoft.com/office/powerpoint/2010/main" val="41837414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E8BBC-962E-4E17-AC8C-DEC4668701C5}"/>
              </a:ext>
            </a:extLst>
          </p:cNvPr>
          <p:cNvSpPr>
            <a:spLocks noGrp="1"/>
          </p:cNvSpPr>
          <p:nvPr>
            <p:ph type="title"/>
          </p:nvPr>
        </p:nvSpPr>
        <p:spPr/>
        <p:txBody>
          <a:bodyPr/>
          <a:lstStyle/>
          <a:p>
            <a:r>
              <a:rPr lang="en-US" sz="2800" dirty="0"/>
              <a:t>Options for Generating Specialized Reports</a:t>
            </a:r>
          </a:p>
        </p:txBody>
      </p:sp>
      <p:sp>
        <p:nvSpPr>
          <p:cNvPr id="4" name="Slide Number Placeholder 3">
            <a:extLst>
              <a:ext uri="{FF2B5EF4-FFF2-40B4-BE49-F238E27FC236}">
                <a16:creationId xmlns:a16="http://schemas.microsoft.com/office/drawing/2014/main" id="{43207828-CB39-462B-BEA4-D8ED4A48BF1B}"/>
              </a:ext>
            </a:extLst>
          </p:cNvPr>
          <p:cNvSpPr>
            <a:spLocks noGrp="1"/>
          </p:cNvSpPr>
          <p:nvPr>
            <p:ph type="sldNum" sz="quarter" idx="12"/>
          </p:nvPr>
        </p:nvSpPr>
        <p:spPr/>
        <p:txBody>
          <a:bodyPr/>
          <a:lstStyle/>
          <a:p>
            <a:fld id="{FF27229C-EC7B-4063-A33B-28A5E87E32ED}" type="slidenum">
              <a:rPr lang="zh-CN" altLang="en-US" smtClean="0"/>
              <a:pPr/>
              <a:t>23</a:t>
            </a:fld>
            <a:endParaRPr lang="zh-CN" altLang="en-US" dirty="0"/>
          </a:p>
        </p:txBody>
      </p:sp>
      <p:sp>
        <p:nvSpPr>
          <p:cNvPr id="24" name="Rectangle 23">
            <a:extLst>
              <a:ext uri="{FF2B5EF4-FFF2-40B4-BE49-F238E27FC236}">
                <a16:creationId xmlns:a16="http://schemas.microsoft.com/office/drawing/2014/main" id="{98A4EC12-002C-4907-86DD-53EE698684C0}"/>
              </a:ext>
            </a:extLst>
          </p:cNvPr>
          <p:cNvSpPr/>
          <p:nvPr/>
        </p:nvSpPr>
        <p:spPr>
          <a:xfrm>
            <a:off x="137911" y="982930"/>
            <a:ext cx="11488032" cy="5586145"/>
          </a:xfrm>
          <a:prstGeom prst="rect">
            <a:avLst/>
          </a:prstGeom>
        </p:spPr>
        <p:txBody>
          <a:bodyPr wrap="square">
            <a:spAutoFit/>
          </a:bodyPr>
          <a:lstStyle/>
          <a:p>
            <a:pPr marL="227013" indent="-227013">
              <a:spcAft>
                <a:spcPts val="600"/>
              </a:spcAft>
              <a:buClr>
                <a:srgbClr val="E38526"/>
              </a:buClr>
              <a:buFont typeface="Arial" panose="020B0604020202020204" pitchFamily="34" charset="0"/>
              <a:buChar char="•"/>
            </a:pPr>
            <a:r>
              <a:rPr lang="en-US" sz="2800" dirty="0">
                <a:solidFill>
                  <a:srgbClr val="000000"/>
                </a:solidFill>
              </a:rPr>
              <a:t>Four report options:</a:t>
            </a:r>
          </a:p>
          <a:p>
            <a:pPr marL="687387" indent="-457200">
              <a:spcAft>
                <a:spcPts val="600"/>
              </a:spcAft>
              <a:buClr>
                <a:srgbClr val="E38526"/>
              </a:buClr>
              <a:buFont typeface="+mj-lt"/>
              <a:buAutoNum type="arabicPeriod"/>
            </a:pPr>
            <a:r>
              <a:rPr lang="en-US" sz="2400" dirty="0">
                <a:solidFill>
                  <a:srgbClr val="000000"/>
                </a:solidFill>
              </a:rPr>
              <a:t>Decisions by School/District</a:t>
            </a:r>
          </a:p>
          <a:p>
            <a:pPr marL="1030287" lvl="1" indent="-342900">
              <a:spcAft>
                <a:spcPts val="600"/>
              </a:spcAft>
              <a:buClr>
                <a:srgbClr val="E38526"/>
              </a:buClr>
              <a:buFont typeface="Courier New" panose="02070309020205020404" pitchFamily="49" charset="0"/>
              <a:buChar char="o"/>
            </a:pPr>
            <a:r>
              <a:rPr lang="en-US" sz="2200" dirty="0">
                <a:solidFill>
                  <a:srgbClr val="000000"/>
                </a:solidFill>
              </a:rPr>
              <a:t>displays specific decision codes provided for all appeals </a:t>
            </a:r>
          </a:p>
          <a:p>
            <a:pPr marL="687387" indent="-457200">
              <a:spcAft>
                <a:spcPts val="600"/>
              </a:spcAft>
              <a:buClr>
                <a:srgbClr val="E38526"/>
              </a:buClr>
              <a:buFont typeface="+mj-lt"/>
              <a:buAutoNum type="arabicPeriod"/>
            </a:pPr>
            <a:r>
              <a:rPr lang="en-US" sz="2400" dirty="0">
                <a:solidFill>
                  <a:srgbClr val="000000"/>
                </a:solidFill>
                <a:latin typeface="Segoe UI" panose="020B0502040204020203" pitchFamily="34" charset="0"/>
                <a:cs typeface="Segoe UI" panose="020B0502040204020203" pitchFamily="34" charset="0"/>
              </a:rPr>
              <a:t>Number of Appeals by Student Status, Content Area, and Review Month/Year</a:t>
            </a:r>
          </a:p>
          <a:p>
            <a:pPr marL="1030287" lvl="1" indent="-342900">
              <a:spcAft>
                <a:spcPts val="600"/>
              </a:spcAft>
              <a:buClr>
                <a:srgbClr val="E38526"/>
              </a:buClr>
              <a:buFont typeface="Courier New" panose="02070309020205020404" pitchFamily="49" charset="0"/>
              <a:buChar char="o"/>
            </a:pPr>
            <a:r>
              <a:rPr lang="en-US" sz="2200" dirty="0">
                <a:solidFill>
                  <a:srgbClr val="000000"/>
                </a:solidFill>
                <a:latin typeface="Segoe UI" panose="020B0502040204020203" pitchFamily="34" charset="0"/>
                <a:cs typeface="Segoe UI" panose="020B0502040204020203" pitchFamily="34" charset="0"/>
              </a:rPr>
              <a:t>a numerical tabulation of appeals granted and denied and organized by student status (SWD or Non-SWD) and content area of appeal </a:t>
            </a:r>
          </a:p>
          <a:p>
            <a:pPr marL="687387" indent="-457200">
              <a:spcAft>
                <a:spcPts val="600"/>
              </a:spcAft>
              <a:buClr>
                <a:srgbClr val="E38526"/>
              </a:buClr>
              <a:buFont typeface="+mj-lt"/>
              <a:buAutoNum type="arabicPeriod"/>
            </a:pPr>
            <a:r>
              <a:rPr lang="en-US" sz="2400" i="1" dirty="0">
                <a:solidFill>
                  <a:srgbClr val="000000"/>
                </a:solidFill>
                <a:latin typeface="Segoe UI" panose="020B0502040204020203" pitchFamily="34" charset="0"/>
                <a:cs typeface="Segoe UI" panose="020B0502040204020203" pitchFamily="34" charset="0"/>
              </a:rPr>
              <a:t>Records of Performance</a:t>
            </a:r>
            <a:r>
              <a:rPr lang="en-US" sz="2400" dirty="0">
                <a:solidFill>
                  <a:srgbClr val="000000"/>
                </a:solidFill>
                <a:latin typeface="Segoe UI" panose="020B0502040204020203" pitchFamily="34" charset="0"/>
                <a:cs typeface="Segoe UI" panose="020B0502040204020203" pitchFamily="34" charset="0"/>
              </a:rPr>
              <a:t> by Date</a:t>
            </a:r>
          </a:p>
          <a:p>
            <a:pPr marL="1030287" lvl="1" indent="-342900">
              <a:spcAft>
                <a:spcPts val="600"/>
              </a:spcAft>
              <a:buClr>
                <a:srgbClr val="E38526"/>
              </a:buClr>
              <a:buFont typeface="Courier New" panose="02070309020205020404" pitchFamily="49" charset="0"/>
              <a:buChar char="o"/>
            </a:pPr>
            <a:r>
              <a:rPr lang="en-US" sz="2200" dirty="0">
                <a:solidFill>
                  <a:srgbClr val="000000"/>
                </a:solidFill>
                <a:latin typeface="Segoe UI" panose="020B0502040204020203" pitchFamily="34" charset="0"/>
                <a:cs typeface="Segoe UI" panose="020B0502040204020203" pitchFamily="34" charset="0"/>
              </a:rPr>
              <a:t>provides verification letter indicating students whose appeals were granted (a copy should be mailed to student/parent when the decision was made)</a:t>
            </a:r>
          </a:p>
          <a:p>
            <a:pPr marL="687387" indent="-457200">
              <a:spcAft>
                <a:spcPts val="600"/>
              </a:spcAft>
              <a:buClr>
                <a:srgbClr val="E38526"/>
              </a:buClr>
              <a:buFont typeface="+mj-lt"/>
              <a:buAutoNum type="arabicPeriod"/>
            </a:pPr>
            <a:r>
              <a:rPr lang="en-US" sz="2400" dirty="0">
                <a:solidFill>
                  <a:srgbClr val="000000"/>
                </a:solidFill>
                <a:latin typeface="Segoe UI" panose="020B0502040204020203" pitchFamily="34" charset="0"/>
                <a:cs typeface="Segoe UI" panose="020B0502040204020203" pitchFamily="34" charset="0"/>
              </a:rPr>
              <a:t>Appeals by Subgroup</a:t>
            </a:r>
          </a:p>
          <a:p>
            <a:pPr marL="1030287" lvl="1" indent="-342900">
              <a:spcAft>
                <a:spcPts val="600"/>
              </a:spcAft>
              <a:buClr>
                <a:srgbClr val="E38526"/>
              </a:buClr>
              <a:buFont typeface="Courier New" panose="02070309020205020404" pitchFamily="49" charset="0"/>
              <a:buChar char="o"/>
            </a:pPr>
            <a:r>
              <a:rPr lang="en-US" sz="2200" dirty="0">
                <a:solidFill>
                  <a:srgbClr val="000000"/>
                </a:solidFill>
                <a:latin typeface="Segoe UI" panose="020B0502040204020203" pitchFamily="34" charset="0"/>
                <a:cs typeface="Segoe UI" panose="020B0502040204020203" pitchFamily="34" charset="0"/>
              </a:rPr>
              <a:t>results disaggregated by student status, gender, and race/ethnicity</a:t>
            </a:r>
          </a:p>
          <a:p>
            <a:pPr marL="228600" indent="-228600">
              <a:spcAft>
                <a:spcPts val="600"/>
              </a:spcAft>
              <a:buClr>
                <a:srgbClr val="E38526"/>
              </a:buClr>
              <a:buFont typeface="Arial" panose="020B0604020202020204" pitchFamily="34" charset="0"/>
              <a:buChar char="•"/>
            </a:pPr>
            <a:r>
              <a:rPr lang="en-US" sz="2800" dirty="0">
                <a:solidFill>
                  <a:srgbClr val="000000"/>
                </a:solidFill>
              </a:rPr>
              <a:t>For each report option, district user can further disaggregate the results using the search filter tools. All reports can be printed.</a:t>
            </a:r>
            <a:endParaRPr lang="en-US" sz="2800" dirty="0">
              <a:solidFill>
                <a:srgbClr val="000000"/>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4237544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E8BBC-962E-4E17-AC8C-DEC4668701C5}"/>
              </a:ext>
            </a:extLst>
          </p:cNvPr>
          <p:cNvSpPr>
            <a:spLocks noGrp="1"/>
          </p:cNvSpPr>
          <p:nvPr>
            <p:ph type="title"/>
          </p:nvPr>
        </p:nvSpPr>
        <p:spPr/>
        <p:txBody>
          <a:bodyPr/>
          <a:lstStyle/>
          <a:p>
            <a:r>
              <a:rPr lang="en-US" sz="3200" dirty="0"/>
              <a:t>Select Type of Report</a:t>
            </a:r>
          </a:p>
        </p:txBody>
      </p:sp>
      <p:sp>
        <p:nvSpPr>
          <p:cNvPr id="4" name="Slide Number Placeholder 3">
            <a:extLst>
              <a:ext uri="{FF2B5EF4-FFF2-40B4-BE49-F238E27FC236}">
                <a16:creationId xmlns:a16="http://schemas.microsoft.com/office/drawing/2014/main" id="{43207828-CB39-462B-BEA4-D8ED4A48BF1B}"/>
              </a:ext>
            </a:extLst>
          </p:cNvPr>
          <p:cNvSpPr>
            <a:spLocks noGrp="1"/>
          </p:cNvSpPr>
          <p:nvPr>
            <p:ph type="sldNum" sz="quarter" idx="12"/>
          </p:nvPr>
        </p:nvSpPr>
        <p:spPr/>
        <p:txBody>
          <a:bodyPr/>
          <a:lstStyle/>
          <a:p>
            <a:fld id="{FF27229C-EC7B-4063-A33B-28A5E87E32ED}" type="slidenum">
              <a:rPr lang="zh-CN" altLang="en-US" smtClean="0"/>
              <a:pPr/>
              <a:t>24</a:t>
            </a:fld>
            <a:endParaRPr lang="zh-CN" altLang="en-US" dirty="0"/>
          </a:p>
        </p:txBody>
      </p:sp>
      <p:sp>
        <p:nvSpPr>
          <p:cNvPr id="24" name="Rectangle 23">
            <a:extLst>
              <a:ext uri="{FF2B5EF4-FFF2-40B4-BE49-F238E27FC236}">
                <a16:creationId xmlns:a16="http://schemas.microsoft.com/office/drawing/2014/main" id="{98A4EC12-002C-4907-86DD-53EE698684C0}"/>
              </a:ext>
            </a:extLst>
          </p:cNvPr>
          <p:cNvSpPr/>
          <p:nvPr/>
        </p:nvSpPr>
        <p:spPr>
          <a:xfrm>
            <a:off x="137912" y="1170384"/>
            <a:ext cx="3519688" cy="4647426"/>
          </a:xfrm>
          <a:prstGeom prst="rect">
            <a:avLst/>
          </a:prstGeom>
        </p:spPr>
        <p:txBody>
          <a:bodyPr wrap="square">
            <a:spAutoFit/>
          </a:bodyPr>
          <a:lstStyle/>
          <a:p>
            <a:pPr marL="227013" indent="-227013">
              <a:spcAft>
                <a:spcPts val="600"/>
              </a:spcAft>
              <a:buClr>
                <a:srgbClr val="E38526"/>
              </a:buClr>
              <a:buFont typeface="Arial" panose="020B0604020202020204" pitchFamily="34" charset="0"/>
              <a:buChar char="•"/>
            </a:pPr>
            <a:r>
              <a:rPr lang="en-US" sz="2800" dirty="0">
                <a:solidFill>
                  <a:srgbClr val="000000"/>
                </a:solidFill>
              </a:rPr>
              <a:t>Select a specific type of report, either:</a:t>
            </a:r>
          </a:p>
          <a:p>
            <a:pPr marL="573087" indent="-342900">
              <a:spcAft>
                <a:spcPts val="600"/>
              </a:spcAft>
              <a:buClr>
                <a:srgbClr val="E38526"/>
              </a:buClr>
              <a:buFont typeface="Courier New" panose="02070309020205020404" pitchFamily="49" charset="0"/>
              <a:buChar char="o"/>
            </a:pPr>
            <a:r>
              <a:rPr lang="en-US" sz="2400" dirty="0">
                <a:solidFill>
                  <a:srgbClr val="000000"/>
                </a:solidFill>
              </a:rPr>
              <a:t>Decisions by School/District</a:t>
            </a:r>
          </a:p>
          <a:p>
            <a:pPr marL="573087" indent="-342900">
              <a:spcAft>
                <a:spcPts val="600"/>
              </a:spcAft>
              <a:buClr>
                <a:srgbClr val="E38526"/>
              </a:buClr>
              <a:buFont typeface="Courier New" panose="02070309020205020404" pitchFamily="49" charset="0"/>
              <a:buChar char="o"/>
            </a:pPr>
            <a:r>
              <a:rPr lang="en-US" sz="2400" dirty="0">
                <a:solidFill>
                  <a:srgbClr val="000000"/>
                </a:solidFill>
                <a:latin typeface="Segoe UI" panose="020B0502040204020203" pitchFamily="34" charset="0"/>
                <a:cs typeface="Segoe UI" panose="020B0502040204020203" pitchFamily="34" charset="0"/>
              </a:rPr>
              <a:t>Number of Appeals</a:t>
            </a:r>
          </a:p>
          <a:p>
            <a:pPr marL="573087" indent="-342900">
              <a:spcAft>
                <a:spcPts val="600"/>
              </a:spcAft>
              <a:buClr>
                <a:srgbClr val="E38526"/>
              </a:buClr>
              <a:buFont typeface="Courier New" panose="02070309020205020404" pitchFamily="49" charset="0"/>
              <a:buChar char="o"/>
            </a:pPr>
            <a:r>
              <a:rPr lang="en-US" sz="2400" dirty="0">
                <a:solidFill>
                  <a:srgbClr val="000000"/>
                </a:solidFill>
                <a:latin typeface="Segoe UI" panose="020B0502040204020203" pitchFamily="34" charset="0"/>
                <a:cs typeface="Segoe UI" panose="020B0502040204020203" pitchFamily="34" charset="0"/>
              </a:rPr>
              <a:t>Records of Performance by Date</a:t>
            </a:r>
          </a:p>
          <a:p>
            <a:pPr marL="573087" indent="-342900">
              <a:spcAft>
                <a:spcPts val="600"/>
              </a:spcAft>
              <a:buClr>
                <a:srgbClr val="E38526"/>
              </a:buClr>
              <a:buFont typeface="Courier New" panose="02070309020205020404" pitchFamily="49" charset="0"/>
              <a:buChar char="o"/>
            </a:pPr>
            <a:r>
              <a:rPr lang="en-US" sz="2400" dirty="0">
                <a:solidFill>
                  <a:srgbClr val="000000"/>
                </a:solidFill>
                <a:latin typeface="Segoe UI" panose="020B0502040204020203" pitchFamily="34" charset="0"/>
                <a:cs typeface="Segoe UI" panose="020B0502040204020203" pitchFamily="34" charset="0"/>
              </a:rPr>
              <a:t>Appeals by Subgroup</a:t>
            </a:r>
          </a:p>
        </p:txBody>
      </p:sp>
      <p:pic>
        <p:nvPicPr>
          <p:cNvPr id="6" name="Picture 5">
            <a:extLst>
              <a:ext uri="{FF2B5EF4-FFF2-40B4-BE49-F238E27FC236}">
                <a16:creationId xmlns:a16="http://schemas.microsoft.com/office/drawing/2014/main" id="{31E1800D-7CE4-48DF-BE14-088A2F4AEDF3}"/>
              </a:ext>
              <a:ext uri="{C183D7F6-B498-43B3-948B-1728B52AA6E4}">
                <adec:decorative xmlns:adec="http://schemas.microsoft.com/office/drawing/2017/decorative" val="1"/>
              </a:ext>
            </a:extLst>
          </p:cNvPr>
          <p:cNvPicPr>
            <a:picLocks noChangeAspect="1"/>
          </p:cNvPicPr>
          <p:nvPr/>
        </p:nvPicPr>
        <p:blipFill rotWithShape="1">
          <a:blip r:embed="rId3"/>
          <a:srcRect l="2012" t="25122" r="23446" b="12554"/>
          <a:stretch/>
        </p:blipFill>
        <p:spPr>
          <a:xfrm>
            <a:off x="3557239" y="1040190"/>
            <a:ext cx="8036115" cy="4310471"/>
          </a:xfrm>
          <a:prstGeom prst="rect">
            <a:avLst/>
          </a:prstGeom>
        </p:spPr>
      </p:pic>
      <p:sp>
        <p:nvSpPr>
          <p:cNvPr id="7" name="Rectangle: Rounded Corners 6" descr="Selection of new appeal">
            <a:extLst>
              <a:ext uri="{FF2B5EF4-FFF2-40B4-BE49-F238E27FC236}">
                <a16:creationId xmlns:a16="http://schemas.microsoft.com/office/drawing/2014/main" id="{A8EF826C-6E56-473F-851E-31BB29D2F8C0}"/>
              </a:ext>
            </a:extLst>
          </p:cNvPr>
          <p:cNvSpPr/>
          <p:nvPr/>
        </p:nvSpPr>
        <p:spPr>
          <a:xfrm>
            <a:off x="5341434" y="2631689"/>
            <a:ext cx="6251920" cy="2364058"/>
          </a:xfrm>
          <a:prstGeom prst="roundRect">
            <a:avLst>
              <a:gd name="adj" fmla="val 16667"/>
            </a:avLst>
          </a:prstGeom>
          <a:noFill/>
          <a:ln w="28575">
            <a:solidFill>
              <a:srgbClr val="E38526"/>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934226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AC1D8-9752-495E-9E72-7958720DCB14}"/>
              </a:ext>
            </a:extLst>
          </p:cNvPr>
          <p:cNvSpPr>
            <a:spLocks noGrp="1"/>
          </p:cNvSpPr>
          <p:nvPr>
            <p:ph type="title"/>
          </p:nvPr>
        </p:nvSpPr>
        <p:spPr/>
        <p:txBody>
          <a:bodyPr/>
          <a:lstStyle/>
          <a:p>
            <a:r>
              <a:rPr lang="en-US" b="1" dirty="0"/>
              <a:t> Report Option: Decisions by School/District</a:t>
            </a:r>
            <a:endParaRPr lang="en-US" dirty="0"/>
          </a:p>
        </p:txBody>
      </p:sp>
      <p:sp>
        <p:nvSpPr>
          <p:cNvPr id="4" name="Slide Number Placeholder 3">
            <a:extLst>
              <a:ext uri="{FF2B5EF4-FFF2-40B4-BE49-F238E27FC236}">
                <a16:creationId xmlns:a16="http://schemas.microsoft.com/office/drawing/2014/main" id="{D3F4BC4C-5B06-4F31-97D5-7E703A9DE2BA}"/>
              </a:ext>
            </a:extLst>
          </p:cNvPr>
          <p:cNvSpPr>
            <a:spLocks noGrp="1"/>
          </p:cNvSpPr>
          <p:nvPr>
            <p:ph type="sldNum" sz="quarter" idx="12"/>
          </p:nvPr>
        </p:nvSpPr>
        <p:spPr/>
        <p:txBody>
          <a:bodyPr/>
          <a:lstStyle/>
          <a:p>
            <a:fld id="{FF27229C-EC7B-4063-A33B-28A5E87E32ED}" type="slidenum">
              <a:rPr lang="zh-CN" altLang="en-US" smtClean="0"/>
              <a:pPr/>
              <a:t>25</a:t>
            </a:fld>
            <a:endParaRPr lang="zh-CN" altLang="en-US" dirty="0"/>
          </a:p>
        </p:txBody>
      </p:sp>
      <p:sp>
        <p:nvSpPr>
          <p:cNvPr id="8" name="Rectangle 7">
            <a:extLst>
              <a:ext uri="{FF2B5EF4-FFF2-40B4-BE49-F238E27FC236}">
                <a16:creationId xmlns:a16="http://schemas.microsoft.com/office/drawing/2014/main" id="{728840F2-3C3A-476A-9012-966B4C5745B1}"/>
              </a:ext>
            </a:extLst>
          </p:cNvPr>
          <p:cNvSpPr/>
          <p:nvPr/>
        </p:nvSpPr>
        <p:spPr>
          <a:xfrm>
            <a:off x="341893" y="4839432"/>
            <a:ext cx="11758029" cy="1692771"/>
          </a:xfrm>
          <a:prstGeom prst="rect">
            <a:avLst/>
          </a:prstGeom>
        </p:spPr>
        <p:txBody>
          <a:bodyPr wrap="square">
            <a:spAutoFit/>
          </a:bodyPr>
          <a:lstStyle/>
          <a:p>
            <a:pPr>
              <a:spcAft>
                <a:spcPts val="600"/>
              </a:spcAft>
            </a:pPr>
            <a:r>
              <a:rPr lang="en-US" sz="2600" dirty="0">
                <a:solidFill>
                  <a:srgbClr val="000000"/>
                </a:solidFill>
              </a:rPr>
              <a:t>If desired, use filters to disaggregate results by Review Date, Appeal Type, School (Some districts may have more than once high school.), SASID, Appeal Status, and Decision Code. Then select “View Report.” (See sample report on next slide.) </a:t>
            </a:r>
          </a:p>
        </p:txBody>
      </p:sp>
      <p:pic>
        <p:nvPicPr>
          <p:cNvPr id="6" name="Picture 5">
            <a:extLst>
              <a:ext uri="{FF2B5EF4-FFF2-40B4-BE49-F238E27FC236}">
                <a16:creationId xmlns:a16="http://schemas.microsoft.com/office/drawing/2014/main" id="{7942487A-DB93-465F-867C-98E375A5543E}"/>
              </a:ext>
              <a:ext uri="{C183D7F6-B498-43B3-948B-1728B52AA6E4}">
                <adec:decorative xmlns:adec="http://schemas.microsoft.com/office/drawing/2017/decorative" val="1"/>
              </a:ext>
            </a:extLst>
          </p:cNvPr>
          <p:cNvPicPr>
            <a:picLocks noChangeAspect="1"/>
          </p:cNvPicPr>
          <p:nvPr/>
        </p:nvPicPr>
        <p:blipFill rotWithShape="1">
          <a:blip r:embed="rId3"/>
          <a:srcRect l="1574" t="14531" r="5060" b="20301"/>
          <a:stretch/>
        </p:blipFill>
        <p:spPr>
          <a:xfrm>
            <a:off x="378194" y="1109823"/>
            <a:ext cx="11435612" cy="3662899"/>
          </a:xfrm>
          <a:prstGeom prst="rect">
            <a:avLst/>
          </a:prstGeom>
        </p:spPr>
      </p:pic>
    </p:spTree>
    <p:extLst>
      <p:ext uri="{BB962C8B-B14F-4D97-AF65-F5344CB8AC3E}">
        <p14:creationId xmlns:p14="http://schemas.microsoft.com/office/powerpoint/2010/main" val="15372421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2E098-F06F-44D8-BA6F-0790CA25C37C}"/>
              </a:ext>
            </a:extLst>
          </p:cNvPr>
          <p:cNvSpPr>
            <a:spLocks noGrp="1"/>
          </p:cNvSpPr>
          <p:nvPr>
            <p:ph type="title"/>
          </p:nvPr>
        </p:nvSpPr>
        <p:spPr/>
        <p:txBody>
          <a:bodyPr/>
          <a:lstStyle/>
          <a:p>
            <a:r>
              <a:rPr lang="en-US" b="1" dirty="0"/>
              <a:t> Sample Report for Decisions by School/District</a:t>
            </a:r>
            <a:endParaRPr lang="en-US" dirty="0"/>
          </a:p>
        </p:txBody>
      </p:sp>
      <p:sp>
        <p:nvSpPr>
          <p:cNvPr id="4" name="Slide Number Placeholder 3">
            <a:extLst>
              <a:ext uri="{FF2B5EF4-FFF2-40B4-BE49-F238E27FC236}">
                <a16:creationId xmlns:a16="http://schemas.microsoft.com/office/drawing/2014/main" id="{20114455-E132-4D49-BB0A-B0B9B322A7DF}"/>
              </a:ext>
            </a:extLst>
          </p:cNvPr>
          <p:cNvSpPr>
            <a:spLocks noGrp="1"/>
          </p:cNvSpPr>
          <p:nvPr>
            <p:ph type="sldNum" sz="quarter" idx="12"/>
          </p:nvPr>
        </p:nvSpPr>
        <p:spPr/>
        <p:txBody>
          <a:bodyPr/>
          <a:lstStyle/>
          <a:p>
            <a:fld id="{FF27229C-EC7B-4063-A33B-28A5E87E32ED}" type="slidenum">
              <a:rPr lang="zh-CN" altLang="en-US" smtClean="0"/>
              <a:pPr/>
              <a:t>26</a:t>
            </a:fld>
            <a:endParaRPr lang="zh-CN" altLang="en-US" dirty="0"/>
          </a:p>
        </p:txBody>
      </p:sp>
      <p:pic>
        <p:nvPicPr>
          <p:cNvPr id="5" name="Picture 4">
            <a:extLst>
              <a:ext uri="{FF2B5EF4-FFF2-40B4-BE49-F238E27FC236}">
                <a16:creationId xmlns:a16="http://schemas.microsoft.com/office/drawing/2014/main" id="{722E5FF6-AADF-485F-9863-AD2000EDAAB9}"/>
              </a:ext>
              <a:ext uri="{C183D7F6-B498-43B3-948B-1728B52AA6E4}">
                <adec:decorative xmlns:adec="http://schemas.microsoft.com/office/drawing/2017/decorative" val="1"/>
              </a:ext>
            </a:extLst>
          </p:cNvPr>
          <p:cNvPicPr>
            <a:picLocks noChangeAspect="1"/>
          </p:cNvPicPr>
          <p:nvPr/>
        </p:nvPicPr>
        <p:blipFill rotWithShape="1">
          <a:blip r:embed="rId2"/>
          <a:srcRect l="17235" t="11347" r="1903" b="2209"/>
          <a:stretch/>
        </p:blipFill>
        <p:spPr>
          <a:xfrm>
            <a:off x="1167182" y="1131013"/>
            <a:ext cx="10172093" cy="5407899"/>
          </a:xfrm>
          <a:prstGeom prst="rect">
            <a:avLst/>
          </a:prstGeom>
        </p:spPr>
      </p:pic>
    </p:spTree>
    <p:extLst>
      <p:ext uri="{BB962C8B-B14F-4D97-AF65-F5344CB8AC3E}">
        <p14:creationId xmlns:p14="http://schemas.microsoft.com/office/powerpoint/2010/main" val="36237751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AC1D8-9752-495E-9E72-7958720DCB14}"/>
              </a:ext>
            </a:extLst>
          </p:cNvPr>
          <p:cNvSpPr>
            <a:spLocks noGrp="1"/>
          </p:cNvSpPr>
          <p:nvPr>
            <p:ph type="title"/>
          </p:nvPr>
        </p:nvSpPr>
        <p:spPr/>
        <p:txBody>
          <a:bodyPr/>
          <a:lstStyle/>
          <a:p>
            <a:r>
              <a:rPr lang="en-US" dirty="0">
                <a:latin typeface="+mj-lt"/>
                <a:cs typeface="Segoe UI" panose="020B0502040204020203" pitchFamily="34" charset="0"/>
              </a:rPr>
              <a:t>Report Option: Number of Appeals by Student Status, Content Area, and Review Month/Year</a:t>
            </a:r>
            <a:endParaRPr lang="en-US" dirty="0">
              <a:latin typeface="+mj-lt"/>
            </a:endParaRPr>
          </a:p>
        </p:txBody>
      </p:sp>
      <p:sp>
        <p:nvSpPr>
          <p:cNvPr id="4" name="Slide Number Placeholder 3">
            <a:extLst>
              <a:ext uri="{FF2B5EF4-FFF2-40B4-BE49-F238E27FC236}">
                <a16:creationId xmlns:a16="http://schemas.microsoft.com/office/drawing/2014/main" id="{D3F4BC4C-5B06-4F31-97D5-7E703A9DE2BA}"/>
              </a:ext>
            </a:extLst>
          </p:cNvPr>
          <p:cNvSpPr>
            <a:spLocks noGrp="1"/>
          </p:cNvSpPr>
          <p:nvPr>
            <p:ph type="sldNum" sz="quarter" idx="12"/>
          </p:nvPr>
        </p:nvSpPr>
        <p:spPr/>
        <p:txBody>
          <a:bodyPr/>
          <a:lstStyle/>
          <a:p>
            <a:fld id="{FF27229C-EC7B-4063-A33B-28A5E87E32ED}" type="slidenum">
              <a:rPr lang="zh-CN" altLang="en-US" smtClean="0"/>
              <a:pPr/>
              <a:t>27</a:t>
            </a:fld>
            <a:endParaRPr lang="zh-CN" altLang="en-US" dirty="0"/>
          </a:p>
        </p:txBody>
      </p:sp>
      <p:sp>
        <p:nvSpPr>
          <p:cNvPr id="8" name="Rectangle 7">
            <a:extLst>
              <a:ext uri="{FF2B5EF4-FFF2-40B4-BE49-F238E27FC236}">
                <a16:creationId xmlns:a16="http://schemas.microsoft.com/office/drawing/2014/main" id="{728840F2-3C3A-476A-9012-966B4C5745B1}"/>
              </a:ext>
            </a:extLst>
          </p:cNvPr>
          <p:cNvSpPr/>
          <p:nvPr/>
        </p:nvSpPr>
        <p:spPr>
          <a:xfrm>
            <a:off x="130630" y="5473333"/>
            <a:ext cx="12001614" cy="892552"/>
          </a:xfrm>
          <a:prstGeom prst="rect">
            <a:avLst/>
          </a:prstGeom>
        </p:spPr>
        <p:txBody>
          <a:bodyPr wrap="square">
            <a:spAutoFit/>
          </a:bodyPr>
          <a:lstStyle/>
          <a:p>
            <a:pPr>
              <a:spcAft>
                <a:spcPts val="600"/>
              </a:spcAft>
            </a:pPr>
            <a:r>
              <a:rPr lang="en-US" sz="2600" dirty="0">
                <a:solidFill>
                  <a:srgbClr val="000000"/>
                </a:solidFill>
              </a:rPr>
              <a:t>If desired, use filters to disaggregate results by Review Date, Appeal Type, School, and Subject (See sample report on next slide.). Then select “View Report.”</a:t>
            </a:r>
          </a:p>
        </p:txBody>
      </p:sp>
      <p:pic>
        <p:nvPicPr>
          <p:cNvPr id="7" name="Picture 6">
            <a:extLst>
              <a:ext uri="{FF2B5EF4-FFF2-40B4-BE49-F238E27FC236}">
                <a16:creationId xmlns:a16="http://schemas.microsoft.com/office/drawing/2014/main" id="{9B75A38A-9232-432F-86E9-1D73B376F3FA}"/>
              </a:ext>
              <a:ext uri="{C183D7F6-B498-43B3-948B-1728B52AA6E4}">
                <adec:decorative xmlns:adec="http://schemas.microsoft.com/office/drawing/2017/decorative" val="1"/>
              </a:ext>
            </a:extLst>
          </p:cNvPr>
          <p:cNvPicPr>
            <a:picLocks noChangeAspect="1"/>
          </p:cNvPicPr>
          <p:nvPr/>
        </p:nvPicPr>
        <p:blipFill rotWithShape="1">
          <a:blip r:embed="rId3"/>
          <a:srcRect l="3751" t="37518" r="5061" b="-834"/>
          <a:stretch/>
        </p:blipFill>
        <p:spPr>
          <a:xfrm>
            <a:off x="411882" y="1170612"/>
            <a:ext cx="11117766" cy="4100939"/>
          </a:xfrm>
          <a:prstGeom prst="rect">
            <a:avLst/>
          </a:prstGeom>
        </p:spPr>
      </p:pic>
    </p:spTree>
    <p:extLst>
      <p:ext uri="{BB962C8B-B14F-4D97-AF65-F5344CB8AC3E}">
        <p14:creationId xmlns:p14="http://schemas.microsoft.com/office/powerpoint/2010/main" val="38490434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2E098-F06F-44D8-BA6F-0790CA25C37C}"/>
              </a:ext>
            </a:extLst>
          </p:cNvPr>
          <p:cNvSpPr>
            <a:spLocks noGrp="1"/>
          </p:cNvSpPr>
          <p:nvPr>
            <p:ph type="title"/>
          </p:nvPr>
        </p:nvSpPr>
        <p:spPr/>
        <p:txBody>
          <a:bodyPr/>
          <a:lstStyle/>
          <a:p>
            <a:r>
              <a:rPr lang="en-US" sz="3200" b="1" dirty="0">
                <a:latin typeface="+mj-lt"/>
              </a:rPr>
              <a:t>Sample Report for </a:t>
            </a:r>
            <a:r>
              <a:rPr lang="en-US" sz="3200" b="1" dirty="0">
                <a:latin typeface="+mj-lt"/>
                <a:cs typeface="Segoe UI" panose="020B0502040204020203" pitchFamily="34" charset="0"/>
              </a:rPr>
              <a:t>Number of Appeals</a:t>
            </a:r>
            <a:endParaRPr lang="en-US" sz="3200" dirty="0">
              <a:latin typeface="+mj-lt"/>
            </a:endParaRPr>
          </a:p>
        </p:txBody>
      </p:sp>
      <p:sp>
        <p:nvSpPr>
          <p:cNvPr id="4" name="Slide Number Placeholder 3">
            <a:extLst>
              <a:ext uri="{FF2B5EF4-FFF2-40B4-BE49-F238E27FC236}">
                <a16:creationId xmlns:a16="http://schemas.microsoft.com/office/drawing/2014/main" id="{20114455-E132-4D49-BB0A-B0B9B322A7DF}"/>
              </a:ext>
            </a:extLst>
          </p:cNvPr>
          <p:cNvSpPr>
            <a:spLocks noGrp="1"/>
          </p:cNvSpPr>
          <p:nvPr>
            <p:ph type="sldNum" sz="quarter" idx="12"/>
          </p:nvPr>
        </p:nvSpPr>
        <p:spPr/>
        <p:txBody>
          <a:bodyPr/>
          <a:lstStyle/>
          <a:p>
            <a:fld id="{FF27229C-EC7B-4063-A33B-28A5E87E32ED}" type="slidenum">
              <a:rPr lang="zh-CN" altLang="en-US" smtClean="0"/>
              <a:pPr/>
              <a:t>28</a:t>
            </a:fld>
            <a:endParaRPr lang="zh-CN" altLang="en-US" dirty="0"/>
          </a:p>
        </p:txBody>
      </p:sp>
      <p:pic>
        <p:nvPicPr>
          <p:cNvPr id="6" name="Picture 5">
            <a:extLst>
              <a:ext uri="{FF2B5EF4-FFF2-40B4-BE49-F238E27FC236}">
                <a16:creationId xmlns:a16="http://schemas.microsoft.com/office/drawing/2014/main" id="{774E5A5A-20F1-4F30-BEAB-637465012EF7}"/>
              </a:ext>
              <a:ext uri="{C183D7F6-B498-43B3-948B-1728B52AA6E4}">
                <adec:decorative xmlns:adec="http://schemas.microsoft.com/office/drawing/2017/decorative" val="1"/>
              </a:ext>
            </a:extLst>
          </p:cNvPr>
          <p:cNvPicPr>
            <a:picLocks noChangeAspect="1"/>
          </p:cNvPicPr>
          <p:nvPr/>
        </p:nvPicPr>
        <p:blipFill rotWithShape="1">
          <a:blip r:embed="rId2"/>
          <a:srcRect l="16646" t="22023" r="2078" b="9454"/>
          <a:stretch/>
        </p:blipFill>
        <p:spPr>
          <a:xfrm>
            <a:off x="1037063" y="1070516"/>
            <a:ext cx="9909193" cy="4438185"/>
          </a:xfrm>
          <a:prstGeom prst="rect">
            <a:avLst/>
          </a:prstGeom>
        </p:spPr>
      </p:pic>
      <p:sp>
        <p:nvSpPr>
          <p:cNvPr id="7" name="TextBox 6">
            <a:extLst>
              <a:ext uri="{FF2B5EF4-FFF2-40B4-BE49-F238E27FC236}">
                <a16:creationId xmlns:a16="http://schemas.microsoft.com/office/drawing/2014/main" id="{C0152A86-670B-4B16-B6C8-D243619493C9}"/>
              </a:ext>
            </a:extLst>
          </p:cNvPr>
          <p:cNvSpPr txBox="1"/>
          <p:nvPr/>
        </p:nvSpPr>
        <p:spPr>
          <a:xfrm>
            <a:off x="478532" y="5758534"/>
            <a:ext cx="10786057" cy="830997"/>
          </a:xfrm>
          <a:prstGeom prst="rect">
            <a:avLst/>
          </a:prstGeom>
          <a:noFill/>
        </p:spPr>
        <p:txBody>
          <a:bodyPr wrap="square">
            <a:spAutoFit/>
          </a:bodyPr>
          <a:lstStyle/>
          <a:p>
            <a:pPr>
              <a:spcAft>
                <a:spcPts val="600"/>
              </a:spcAft>
            </a:pPr>
            <a:r>
              <a:rPr lang="en-US" sz="2400" b="1" dirty="0">
                <a:solidFill>
                  <a:srgbClr val="000000"/>
                </a:solidFill>
              </a:rPr>
              <a:t>Note:</a:t>
            </a:r>
            <a:r>
              <a:rPr lang="en-US" sz="2400" dirty="0">
                <a:solidFill>
                  <a:srgbClr val="000000"/>
                </a:solidFill>
              </a:rPr>
              <a:t> Since Mathematics filter was selected, only Mathematics content area appeals are displayed.</a:t>
            </a:r>
          </a:p>
        </p:txBody>
      </p:sp>
      <p:sp>
        <p:nvSpPr>
          <p:cNvPr id="8" name="Rectangle: Rounded Corners 7" descr="Selection of new appeal">
            <a:extLst>
              <a:ext uri="{FF2B5EF4-FFF2-40B4-BE49-F238E27FC236}">
                <a16:creationId xmlns:a16="http://schemas.microsoft.com/office/drawing/2014/main" id="{A5703E07-5EEC-4A57-A53A-CA19828012B3}"/>
              </a:ext>
            </a:extLst>
          </p:cNvPr>
          <p:cNvSpPr/>
          <p:nvPr/>
        </p:nvSpPr>
        <p:spPr>
          <a:xfrm>
            <a:off x="2631688" y="2480561"/>
            <a:ext cx="8196146" cy="574873"/>
          </a:xfrm>
          <a:prstGeom prst="roundRect">
            <a:avLst>
              <a:gd name="adj" fmla="val 16667"/>
            </a:avLst>
          </a:prstGeom>
          <a:noFill/>
          <a:ln w="28575">
            <a:solidFill>
              <a:srgbClr val="E38526"/>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73803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AC1D8-9752-495E-9E72-7958720DCB14}"/>
              </a:ext>
            </a:extLst>
          </p:cNvPr>
          <p:cNvSpPr>
            <a:spLocks noGrp="1"/>
          </p:cNvSpPr>
          <p:nvPr>
            <p:ph type="title"/>
          </p:nvPr>
        </p:nvSpPr>
        <p:spPr/>
        <p:txBody>
          <a:bodyPr/>
          <a:lstStyle/>
          <a:p>
            <a:r>
              <a:rPr lang="en-US" b="1" dirty="0"/>
              <a:t> Report Option: Records of Performance by Date</a:t>
            </a:r>
            <a:endParaRPr lang="en-US" dirty="0"/>
          </a:p>
        </p:txBody>
      </p:sp>
      <p:sp>
        <p:nvSpPr>
          <p:cNvPr id="4" name="Slide Number Placeholder 3">
            <a:extLst>
              <a:ext uri="{FF2B5EF4-FFF2-40B4-BE49-F238E27FC236}">
                <a16:creationId xmlns:a16="http://schemas.microsoft.com/office/drawing/2014/main" id="{D3F4BC4C-5B06-4F31-97D5-7E703A9DE2BA}"/>
              </a:ext>
            </a:extLst>
          </p:cNvPr>
          <p:cNvSpPr>
            <a:spLocks noGrp="1"/>
          </p:cNvSpPr>
          <p:nvPr>
            <p:ph type="sldNum" sz="quarter" idx="12"/>
          </p:nvPr>
        </p:nvSpPr>
        <p:spPr/>
        <p:txBody>
          <a:bodyPr/>
          <a:lstStyle/>
          <a:p>
            <a:fld id="{FF27229C-EC7B-4063-A33B-28A5E87E32ED}" type="slidenum">
              <a:rPr lang="zh-CN" altLang="en-US" smtClean="0"/>
              <a:pPr/>
              <a:t>29</a:t>
            </a:fld>
            <a:endParaRPr lang="zh-CN" altLang="en-US" dirty="0"/>
          </a:p>
        </p:txBody>
      </p:sp>
      <p:sp>
        <p:nvSpPr>
          <p:cNvPr id="8" name="Rectangle 7">
            <a:extLst>
              <a:ext uri="{FF2B5EF4-FFF2-40B4-BE49-F238E27FC236}">
                <a16:creationId xmlns:a16="http://schemas.microsoft.com/office/drawing/2014/main" id="{728840F2-3C3A-476A-9012-966B4C5745B1}"/>
              </a:ext>
            </a:extLst>
          </p:cNvPr>
          <p:cNvSpPr/>
          <p:nvPr/>
        </p:nvSpPr>
        <p:spPr>
          <a:xfrm>
            <a:off x="433971" y="5079077"/>
            <a:ext cx="11758029" cy="1277273"/>
          </a:xfrm>
          <a:prstGeom prst="rect">
            <a:avLst/>
          </a:prstGeom>
        </p:spPr>
        <p:txBody>
          <a:bodyPr wrap="square">
            <a:spAutoFit/>
          </a:bodyPr>
          <a:lstStyle/>
          <a:p>
            <a:pPr>
              <a:spcAft>
                <a:spcPts val="600"/>
              </a:spcAft>
            </a:pPr>
            <a:r>
              <a:rPr lang="en-US" sz="2400" dirty="0">
                <a:solidFill>
                  <a:srgbClr val="000000"/>
                </a:solidFill>
              </a:rPr>
              <a:t>If desired, use filter results by Review Date, School (if district has more than one high school), and SASID. (See sample report on next slide.) Then select “View Report.”</a:t>
            </a:r>
          </a:p>
          <a:p>
            <a:pPr>
              <a:spcAft>
                <a:spcPts val="600"/>
              </a:spcAft>
            </a:pPr>
            <a:endParaRPr lang="en-US" sz="2400" dirty="0">
              <a:solidFill>
                <a:srgbClr val="000000"/>
              </a:solidFill>
            </a:endParaRPr>
          </a:p>
        </p:txBody>
      </p:sp>
      <p:pic>
        <p:nvPicPr>
          <p:cNvPr id="7" name="Picture 6">
            <a:extLst>
              <a:ext uri="{FF2B5EF4-FFF2-40B4-BE49-F238E27FC236}">
                <a16:creationId xmlns:a16="http://schemas.microsoft.com/office/drawing/2014/main" id="{891F8D8A-05EB-45E9-B200-FD6844385B78}"/>
              </a:ext>
              <a:ext uri="{C183D7F6-B498-43B3-948B-1728B52AA6E4}">
                <adec:decorative xmlns:adec="http://schemas.microsoft.com/office/drawing/2017/decorative" val="1"/>
              </a:ext>
            </a:extLst>
          </p:cNvPr>
          <p:cNvPicPr>
            <a:picLocks noChangeAspect="1"/>
          </p:cNvPicPr>
          <p:nvPr/>
        </p:nvPicPr>
        <p:blipFill rotWithShape="1">
          <a:blip r:embed="rId3"/>
          <a:srcRect l="4657" t="35796" r="3930" b="15653"/>
          <a:stretch/>
        </p:blipFill>
        <p:spPr>
          <a:xfrm>
            <a:off x="740423" y="1569308"/>
            <a:ext cx="11145123" cy="3144644"/>
          </a:xfrm>
          <a:prstGeom prst="rect">
            <a:avLst/>
          </a:prstGeom>
        </p:spPr>
      </p:pic>
    </p:spTree>
    <p:extLst>
      <p:ext uri="{BB962C8B-B14F-4D97-AF65-F5344CB8AC3E}">
        <p14:creationId xmlns:p14="http://schemas.microsoft.com/office/powerpoint/2010/main" val="31217089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751686A1-1CA2-4DC8-9CEA-22C62506FE7D}"/>
              </a:ext>
            </a:extLst>
          </p:cNvPr>
          <p:cNvSpPr txBox="1"/>
          <p:nvPr/>
        </p:nvSpPr>
        <p:spPr>
          <a:xfrm>
            <a:off x="559525" y="2460170"/>
            <a:ext cx="1045029" cy="1015663"/>
          </a:xfrm>
          <a:prstGeom prst="rect">
            <a:avLst/>
          </a:prstGeom>
          <a:noFill/>
        </p:spPr>
        <p:txBody>
          <a:bodyPr wrap="square" rtlCol="0">
            <a:spAutoFit/>
          </a:bodyPr>
          <a:lstStyle/>
          <a:p>
            <a:r>
              <a:rPr lang="en-US" altLang="zh-CN" sz="6000" dirty="0">
                <a:solidFill>
                  <a:schemeClr val="bg1"/>
                </a:solidFill>
                <a:latin typeface="Segoe SemiBold" panose="020B0703040204020203" pitchFamily="34" charset="0"/>
                <a:cs typeface="Segoe SemiBold" panose="020B0703040204020203" pitchFamily="34" charset="0"/>
              </a:rPr>
              <a:t>01</a:t>
            </a:r>
            <a:endParaRPr lang="zh-CN" altLang="en-US" sz="6000" dirty="0">
              <a:solidFill>
                <a:schemeClr val="bg1"/>
              </a:solidFill>
              <a:latin typeface="Segoe SemiBold" panose="020B0703040204020203" pitchFamily="34" charset="0"/>
              <a:cs typeface="Segoe SemiBold" panose="020B0703040204020203" pitchFamily="34" charset="0"/>
            </a:endParaRPr>
          </a:p>
        </p:txBody>
      </p:sp>
      <p:sp>
        <p:nvSpPr>
          <p:cNvPr id="3" name="文本框 2">
            <a:extLst>
              <a:ext uri="{FF2B5EF4-FFF2-40B4-BE49-F238E27FC236}">
                <a16:creationId xmlns:a16="http://schemas.microsoft.com/office/drawing/2014/main" id="{CD1339F8-8D02-41F1-BC13-8A7F7814425B}"/>
              </a:ext>
            </a:extLst>
          </p:cNvPr>
          <p:cNvSpPr txBox="1">
            <a:spLocks noGrp="1"/>
          </p:cNvSpPr>
          <p:nvPr>
            <p:ph type="title" idx="4294967295"/>
          </p:nvPr>
        </p:nvSpPr>
        <p:spPr>
          <a:xfrm>
            <a:off x="2257426" y="1943100"/>
            <a:ext cx="9801224" cy="20002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dirty="0">
                <a:ln>
                  <a:noFill/>
                </a:ln>
                <a:solidFill>
                  <a:schemeClr val="accent1">
                    <a:lumMod val="50000"/>
                  </a:schemeClr>
                </a:solidFill>
                <a:effectLst/>
                <a:uLnTx/>
                <a:uFillTx/>
                <a:latin typeface="Segoe SemiBold" panose="020B0703040204020203" pitchFamily="34" charset="0"/>
                <a:ea typeface="Segoe UI Black" panose="020B0A02040204020203" pitchFamily="34" charset="0"/>
                <a:cs typeface="Segoe SemiBold" panose="020B0703040204020203" pitchFamily="34" charset="0"/>
              </a:rPr>
              <a:t>Create and Submit MCAS Performance Appeals using the Online Portal</a:t>
            </a:r>
          </a:p>
        </p:txBody>
      </p:sp>
    </p:spTree>
    <p:extLst>
      <p:ext uri="{BB962C8B-B14F-4D97-AF65-F5344CB8AC3E}">
        <p14:creationId xmlns:p14="http://schemas.microsoft.com/office/powerpoint/2010/main" val="3470757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2048795-BC57-4F68-BF38-7BFA7454A3D8}"/>
              </a:ext>
            </a:extLst>
          </p:cNvPr>
          <p:cNvSpPr>
            <a:spLocks noGrp="1"/>
          </p:cNvSpPr>
          <p:nvPr>
            <p:ph type="sldNum" sz="quarter" idx="12"/>
          </p:nvPr>
        </p:nvSpPr>
        <p:spPr/>
        <p:txBody>
          <a:bodyPr/>
          <a:lstStyle/>
          <a:p>
            <a:fld id="{FF27229C-EC7B-4063-A33B-28A5E87E32ED}" type="slidenum">
              <a:rPr lang="zh-CN" altLang="en-US" smtClean="0"/>
              <a:pPr/>
              <a:t>30</a:t>
            </a:fld>
            <a:endParaRPr lang="zh-CN" altLang="en-US" dirty="0"/>
          </a:p>
        </p:txBody>
      </p:sp>
      <p:sp>
        <p:nvSpPr>
          <p:cNvPr id="8" name="Title 7">
            <a:extLst>
              <a:ext uri="{FF2B5EF4-FFF2-40B4-BE49-F238E27FC236}">
                <a16:creationId xmlns:a16="http://schemas.microsoft.com/office/drawing/2014/main" id="{5ADAA113-99B9-417A-ACB9-23AB3E551F07}"/>
              </a:ext>
            </a:extLst>
          </p:cNvPr>
          <p:cNvSpPr>
            <a:spLocks noGrp="1"/>
          </p:cNvSpPr>
          <p:nvPr>
            <p:ph type="title"/>
          </p:nvPr>
        </p:nvSpPr>
        <p:spPr/>
        <p:txBody>
          <a:bodyPr/>
          <a:lstStyle/>
          <a:p>
            <a:r>
              <a:rPr lang="en-US" sz="3200" b="1" dirty="0">
                <a:latin typeface="+mj-lt"/>
              </a:rPr>
              <a:t>Sample Report: </a:t>
            </a:r>
            <a:r>
              <a:rPr lang="en-US" sz="3200" b="1" i="1" dirty="0">
                <a:latin typeface="+mj-lt"/>
              </a:rPr>
              <a:t>Record of Performance </a:t>
            </a:r>
            <a:r>
              <a:rPr lang="en-US" sz="3200" b="1" dirty="0">
                <a:latin typeface="+mj-lt"/>
              </a:rPr>
              <a:t>by Date</a:t>
            </a:r>
            <a:endParaRPr lang="en-US" dirty="0"/>
          </a:p>
        </p:txBody>
      </p:sp>
      <p:sp>
        <p:nvSpPr>
          <p:cNvPr id="11" name="Rectangle 10">
            <a:extLst>
              <a:ext uri="{FF2B5EF4-FFF2-40B4-BE49-F238E27FC236}">
                <a16:creationId xmlns:a16="http://schemas.microsoft.com/office/drawing/2014/main" id="{FD78A2C4-5F41-4AC0-85A7-91DC3492239D}"/>
              </a:ext>
            </a:extLst>
          </p:cNvPr>
          <p:cNvSpPr/>
          <p:nvPr/>
        </p:nvSpPr>
        <p:spPr>
          <a:xfrm>
            <a:off x="420677" y="1370144"/>
            <a:ext cx="3519757" cy="4308872"/>
          </a:xfrm>
          <a:prstGeom prst="rect">
            <a:avLst/>
          </a:prstGeom>
        </p:spPr>
        <p:txBody>
          <a:bodyPr wrap="square">
            <a:spAutoFit/>
          </a:bodyPr>
          <a:lstStyle/>
          <a:p>
            <a:pPr>
              <a:spcAft>
                <a:spcPts val="600"/>
              </a:spcAft>
            </a:pPr>
            <a:r>
              <a:rPr lang="en-US" sz="2400" dirty="0">
                <a:solidFill>
                  <a:srgbClr val="000000"/>
                </a:solidFill>
              </a:rPr>
              <a:t>District is required to keep on copy and give one copy to student for evidence that the student met the </a:t>
            </a:r>
            <a:r>
              <a:rPr lang="en-US" sz="2400" i="1" dirty="0">
                <a:solidFill>
                  <a:srgbClr val="000000"/>
                </a:solidFill>
              </a:rPr>
              <a:t>subject specific</a:t>
            </a:r>
            <a:r>
              <a:rPr lang="en-US" sz="2400" dirty="0">
                <a:solidFill>
                  <a:srgbClr val="000000"/>
                </a:solidFill>
              </a:rPr>
              <a:t> CD requirement.</a:t>
            </a:r>
          </a:p>
          <a:p>
            <a:pPr>
              <a:spcAft>
                <a:spcPts val="600"/>
              </a:spcAft>
            </a:pPr>
            <a:endParaRPr lang="en-US" sz="2400" dirty="0">
              <a:solidFill>
                <a:srgbClr val="000000"/>
              </a:solidFill>
            </a:endParaRPr>
          </a:p>
          <a:p>
            <a:pPr>
              <a:spcAft>
                <a:spcPts val="600"/>
              </a:spcAft>
            </a:pPr>
            <a:r>
              <a:rPr lang="en-US" sz="2400" b="1" dirty="0">
                <a:solidFill>
                  <a:srgbClr val="000000"/>
                </a:solidFill>
              </a:rPr>
              <a:t>Note: </a:t>
            </a:r>
            <a:r>
              <a:rPr lang="en-US" sz="2400" dirty="0">
                <a:solidFill>
                  <a:srgbClr val="FF0000"/>
                </a:solidFill>
              </a:rPr>
              <a:t>Dates</a:t>
            </a:r>
            <a:r>
              <a:rPr lang="en-US" sz="2400" dirty="0">
                <a:solidFill>
                  <a:srgbClr val="000000"/>
                </a:solidFill>
              </a:rPr>
              <a:t> are only provided for appeals submitted after October 2019</a:t>
            </a:r>
            <a:r>
              <a:rPr lang="en-US" sz="2400" dirty="0">
                <a:effectLst/>
                <a:latin typeface="Calibri" panose="020F0502020204030204" pitchFamily="34" charset="0"/>
                <a:ea typeface="Calibri" panose="020F0502020204030204" pitchFamily="34" charset="0"/>
              </a:rPr>
              <a:t>.</a:t>
            </a:r>
            <a:r>
              <a:rPr lang="en-US" sz="2400" dirty="0">
                <a:solidFill>
                  <a:srgbClr val="000000"/>
                </a:solidFill>
              </a:rPr>
              <a:t> </a:t>
            </a:r>
          </a:p>
        </p:txBody>
      </p:sp>
      <p:pic>
        <p:nvPicPr>
          <p:cNvPr id="7" name="Picture 6" descr="Sample Record of Performance letter">
            <a:extLst>
              <a:ext uri="{FF2B5EF4-FFF2-40B4-BE49-F238E27FC236}">
                <a16:creationId xmlns:a16="http://schemas.microsoft.com/office/drawing/2014/main" id="{491D1A42-F5D6-402B-A1D4-87BB1AD752D2}"/>
              </a:ext>
            </a:extLst>
          </p:cNvPr>
          <p:cNvPicPr>
            <a:picLocks noChangeAspect="1"/>
          </p:cNvPicPr>
          <p:nvPr/>
        </p:nvPicPr>
        <p:blipFill>
          <a:blip r:embed="rId3"/>
          <a:stretch>
            <a:fillRect/>
          </a:stretch>
        </p:blipFill>
        <p:spPr>
          <a:xfrm>
            <a:off x="5632193" y="1114652"/>
            <a:ext cx="5238750" cy="5095875"/>
          </a:xfrm>
          <a:prstGeom prst="rect">
            <a:avLst/>
          </a:prstGeom>
        </p:spPr>
      </p:pic>
    </p:spTree>
    <p:extLst>
      <p:ext uri="{BB962C8B-B14F-4D97-AF65-F5344CB8AC3E}">
        <p14:creationId xmlns:p14="http://schemas.microsoft.com/office/powerpoint/2010/main" val="11185526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AC1D8-9752-495E-9E72-7958720DCB14}"/>
              </a:ext>
            </a:extLst>
          </p:cNvPr>
          <p:cNvSpPr>
            <a:spLocks noGrp="1"/>
          </p:cNvSpPr>
          <p:nvPr>
            <p:ph type="title"/>
          </p:nvPr>
        </p:nvSpPr>
        <p:spPr/>
        <p:txBody>
          <a:bodyPr/>
          <a:lstStyle/>
          <a:p>
            <a:r>
              <a:rPr lang="en-US" b="1" dirty="0"/>
              <a:t> Report Option: Appeals by Subgroup</a:t>
            </a:r>
            <a:endParaRPr lang="en-US" dirty="0"/>
          </a:p>
        </p:txBody>
      </p:sp>
      <p:sp>
        <p:nvSpPr>
          <p:cNvPr id="4" name="Slide Number Placeholder 3">
            <a:extLst>
              <a:ext uri="{FF2B5EF4-FFF2-40B4-BE49-F238E27FC236}">
                <a16:creationId xmlns:a16="http://schemas.microsoft.com/office/drawing/2014/main" id="{D3F4BC4C-5B06-4F31-97D5-7E703A9DE2BA}"/>
              </a:ext>
            </a:extLst>
          </p:cNvPr>
          <p:cNvSpPr>
            <a:spLocks noGrp="1"/>
          </p:cNvSpPr>
          <p:nvPr>
            <p:ph type="sldNum" sz="quarter" idx="12"/>
          </p:nvPr>
        </p:nvSpPr>
        <p:spPr/>
        <p:txBody>
          <a:bodyPr/>
          <a:lstStyle/>
          <a:p>
            <a:fld id="{FF27229C-EC7B-4063-A33B-28A5E87E32ED}" type="slidenum">
              <a:rPr lang="zh-CN" altLang="en-US" smtClean="0"/>
              <a:pPr/>
              <a:t>31</a:t>
            </a:fld>
            <a:endParaRPr lang="zh-CN" altLang="en-US" dirty="0"/>
          </a:p>
        </p:txBody>
      </p:sp>
      <p:sp>
        <p:nvSpPr>
          <p:cNvPr id="8" name="Rectangle 7">
            <a:extLst>
              <a:ext uri="{FF2B5EF4-FFF2-40B4-BE49-F238E27FC236}">
                <a16:creationId xmlns:a16="http://schemas.microsoft.com/office/drawing/2014/main" id="{728840F2-3C3A-476A-9012-966B4C5745B1}"/>
              </a:ext>
            </a:extLst>
          </p:cNvPr>
          <p:cNvSpPr/>
          <p:nvPr/>
        </p:nvSpPr>
        <p:spPr>
          <a:xfrm>
            <a:off x="173445" y="5207563"/>
            <a:ext cx="12018555" cy="1277273"/>
          </a:xfrm>
          <a:prstGeom prst="rect">
            <a:avLst/>
          </a:prstGeom>
        </p:spPr>
        <p:txBody>
          <a:bodyPr wrap="square">
            <a:spAutoFit/>
          </a:bodyPr>
          <a:lstStyle/>
          <a:p>
            <a:pPr>
              <a:spcAft>
                <a:spcPts val="600"/>
              </a:spcAft>
            </a:pPr>
            <a:r>
              <a:rPr lang="en-US" sz="2400" dirty="0">
                <a:solidFill>
                  <a:srgbClr val="000000"/>
                </a:solidFill>
              </a:rPr>
              <a:t>If desired, use filters to disaggregate results by Review Date, School, and Appeal Type and Subject. (See sample report on next slide.) Then, select “View Report.”</a:t>
            </a:r>
          </a:p>
          <a:p>
            <a:pPr>
              <a:spcAft>
                <a:spcPts val="600"/>
              </a:spcAft>
            </a:pPr>
            <a:endParaRPr lang="en-US" sz="2400" dirty="0">
              <a:solidFill>
                <a:srgbClr val="000000"/>
              </a:solidFill>
            </a:endParaRPr>
          </a:p>
        </p:txBody>
      </p:sp>
      <p:pic>
        <p:nvPicPr>
          <p:cNvPr id="10" name="Picture 9">
            <a:extLst>
              <a:ext uri="{FF2B5EF4-FFF2-40B4-BE49-F238E27FC236}">
                <a16:creationId xmlns:a16="http://schemas.microsoft.com/office/drawing/2014/main" id="{D24CE235-4E3F-4CDD-BD5A-0C2A13B9E396}"/>
              </a:ext>
              <a:ext uri="{C183D7F6-B498-43B3-948B-1728B52AA6E4}">
                <adec:decorative xmlns:adec="http://schemas.microsoft.com/office/drawing/2017/decorative" val="1"/>
              </a:ext>
            </a:extLst>
          </p:cNvPr>
          <p:cNvPicPr>
            <a:picLocks noChangeAspect="1"/>
          </p:cNvPicPr>
          <p:nvPr/>
        </p:nvPicPr>
        <p:blipFill rotWithShape="1">
          <a:blip r:embed="rId3"/>
          <a:srcRect l="2805" t="37518" r="4238" b="4804"/>
          <a:stretch/>
        </p:blipFill>
        <p:spPr>
          <a:xfrm>
            <a:off x="567743" y="1356821"/>
            <a:ext cx="11018374" cy="3631961"/>
          </a:xfrm>
          <a:prstGeom prst="rect">
            <a:avLst/>
          </a:prstGeom>
        </p:spPr>
      </p:pic>
    </p:spTree>
    <p:extLst>
      <p:ext uri="{BB962C8B-B14F-4D97-AF65-F5344CB8AC3E}">
        <p14:creationId xmlns:p14="http://schemas.microsoft.com/office/powerpoint/2010/main" val="34164055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AC1D8-9752-495E-9E72-7958720DCB14}"/>
              </a:ext>
            </a:extLst>
          </p:cNvPr>
          <p:cNvSpPr>
            <a:spLocks noGrp="1"/>
          </p:cNvSpPr>
          <p:nvPr>
            <p:ph type="title"/>
          </p:nvPr>
        </p:nvSpPr>
        <p:spPr/>
        <p:txBody>
          <a:bodyPr/>
          <a:lstStyle/>
          <a:p>
            <a:r>
              <a:rPr lang="en-US" b="1" dirty="0"/>
              <a:t> Sample Report: Appeals by Subgroup</a:t>
            </a:r>
            <a:endParaRPr lang="en-US" dirty="0"/>
          </a:p>
        </p:txBody>
      </p:sp>
      <p:sp>
        <p:nvSpPr>
          <p:cNvPr id="4" name="Slide Number Placeholder 3">
            <a:extLst>
              <a:ext uri="{FF2B5EF4-FFF2-40B4-BE49-F238E27FC236}">
                <a16:creationId xmlns:a16="http://schemas.microsoft.com/office/drawing/2014/main" id="{D3F4BC4C-5B06-4F31-97D5-7E703A9DE2BA}"/>
              </a:ext>
            </a:extLst>
          </p:cNvPr>
          <p:cNvSpPr>
            <a:spLocks noGrp="1"/>
          </p:cNvSpPr>
          <p:nvPr>
            <p:ph type="sldNum" sz="quarter" idx="12"/>
          </p:nvPr>
        </p:nvSpPr>
        <p:spPr/>
        <p:txBody>
          <a:bodyPr/>
          <a:lstStyle/>
          <a:p>
            <a:fld id="{FF27229C-EC7B-4063-A33B-28A5E87E32ED}" type="slidenum">
              <a:rPr lang="zh-CN" altLang="en-US" smtClean="0"/>
              <a:pPr/>
              <a:t>32</a:t>
            </a:fld>
            <a:endParaRPr lang="zh-CN" altLang="en-US" dirty="0"/>
          </a:p>
        </p:txBody>
      </p:sp>
      <p:pic>
        <p:nvPicPr>
          <p:cNvPr id="5" name="Picture 4">
            <a:extLst>
              <a:ext uri="{FF2B5EF4-FFF2-40B4-BE49-F238E27FC236}">
                <a16:creationId xmlns:a16="http://schemas.microsoft.com/office/drawing/2014/main" id="{4A08845A-5508-4DE1-B2DA-928E4497294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57400" y="1109624"/>
            <a:ext cx="7892715" cy="5632039"/>
          </a:xfrm>
          <a:prstGeom prst="rect">
            <a:avLst/>
          </a:prstGeom>
        </p:spPr>
      </p:pic>
    </p:spTree>
    <p:extLst>
      <p:ext uri="{BB962C8B-B14F-4D97-AF65-F5344CB8AC3E}">
        <p14:creationId xmlns:p14="http://schemas.microsoft.com/office/powerpoint/2010/main" val="21697302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AC1D8-9752-495E-9E72-7958720DCB14}"/>
              </a:ext>
            </a:extLst>
          </p:cNvPr>
          <p:cNvSpPr>
            <a:spLocks noGrp="1"/>
          </p:cNvSpPr>
          <p:nvPr>
            <p:ph type="title"/>
          </p:nvPr>
        </p:nvSpPr>
        <p:spPr/>
        <p:txBody>
          <a:bodyPr/>
          <a:lstStyle/>
          <a:p>
            <a:r>
              <a:rPr lang="en-US" b="1" dirty="0"/>
              <a:t> Print Feature</a:t>
            </a:r>
            <a:endParaRPr lang="en-US" dirty="0"/>
          </a:p>
        </p:txBody>
      </p:sp>
      <p:sp>
        <p:nvSpPr>
          <p:cNvPr id="4" name="Slide Number Placeholder 3">
            <a:extLst>
              <a:ext uri="{FF2B5EF4-FFF2-40B4-BE49-F238E27FC236}">
                <a16:creationId xmlns:a16="http://schemas.microsoft.com/office/drawing/2014/main" id="{D3F4BC4C-5B06-4F31-97D5-7E703A9DE2BA}"/>
              </a:ext>
            </a:extLst>
          </p:cNvPr>
          <p:cNvSpPr>
            <a:spLocks noGrp="1"/>
          </p:cNvSpPr>
          <p:nvPr>
            <p:ph type="sldNum" sz="quarter" idx="12"/>
          </p:nvPr>
        </p:nvSpPr>
        <p:spPr/>
        <p:txBody>
          <a:bodyPr/>
          <a:lstStyle/>
          <a:p>
            <a:fld id="{FF27229C-EC7B-4063-A33B-28A5E87E32ED}" type="slidenum">
              <a:rPr lang="zh-CN" altLang="en-US" smtClean="0"/>
              <a:pPr/>
              <a:t>33</a:t>
            </a:fld>
            <a:endParaRPr lang="zh-CN" altLang="en-US" dirty="0"/>
          </a:p>
        </p:txBody>
      </p:sp>
      <p:sp>
        <p:nvSpPr>
          <p:cNvPr id="8" name="Rectangle 7">
            <a:extLst>
              <a:ext uri="{FF2B5EF4-FFF2-40B4-BE49-F238E27FC236}">
                <a16:creationId xmlns:a16="http://schemas.microsoft.com/office/drawing/2014/main" id="{728840F2-3C3A-476A-9012-966B4C5745B1}"/>
              </a:ext>
            </a:extLst>
          </p:cNvPr>
          <p:cNvSpPr/>
          <p:nvPr/>
        </p:nvSpPr>
        <p:spPr>
          <a:xfrm>
            <a:off x="567743" y="5181081"/>
            <a:ext cx="11325574" cy="461665"/>
          </a:xfrm>
          <a:prstGeom prst="rect">
            <a:avLst/>
          </a:prstGeom>
        </p:spPr>
        <p:txBody>
          <a:bodyPr wrap="square">
            <a:spAutoFit/>
          </a:bodyPr>
          <a:lstStyle/>
          <a:p>
            <a:pPr>
              <a:spcAft>
                <a:spcPts val="600"/>
              </a:spcAft>
            </a:pPr>
            <a:r>
              <a:rPr lang="en-US" sz="2400" dirty="0">
                <a:solidFill>
                  <a:srgbClr val="000000"/>
                </a:solidFill>
              </a:rPr>
              <a:t>Once report is generated, select “</a:t>
            </a:r>
            <a:r>
              <a:rPr lang="en-US" sz="2400" i="1" dirty="0">
                <a:solidFill>
                  <a:srgbClr val="E38526"/>
                </a:solidFill>
              </a:rPr>
              <a:t>Print</a:t>
            </a:r>
            <a:r>
              <a:rPr lang="en-US" sz="2400" dirty="0">
                <a:solidFill>
                  <a:srgbClr val="000000"/>
                </a:solidFill>
              </a:rPr>
              <a:t>” to use web browser printing feature.</a:t>
            </a:r>
          </a:p>
        </p:txBody>
      </p:sp>
      <p:pic>
        <p:nvPicPr>
          <p:cNvPr id="6" name="Picture 5" descr="Sample &quot;Appeals by Subgroup&quot; screen">
            <a:extLst>
              <a:ext uri="{FF2B5EF4-FFF2-40B4-BE49-F238E27FC236}">
                <a16:creationId xmlns:a16="http://schemas.microsoft.com/office/drawing/2014/main" id="{85B39043-48E3-4FAD-8F1B-3346424F1683}"/>
              </a:ext>
            </a:extLst>
          </p:cNvPr>
          <p:cNvPicPr>
            <a:picLocks noChangeAspect="1"/>
          </p:cNvPicPr>
          <p:nvPr/>
        </p:nvPicPr>
        <p:blipFill>
          <a:blip r:embed="rId3"/>
          <a:stretch>
            <a:fillRect/>
          </a:stretch>
        </p:blipFill>
        <p:spPr>
          <a:xfrm>
            <a:off x="567743" y="1876425"/>
            <a:ext cx="10858500" cy="3105150"/>
          </a:xfrm>
          <a:prstGeom prst="rect">
            <a:avLst/>
          </a:prstGeom>
        </p:spPr>
      </p:pic>
    </p:spTree>
    <p:extLst>
      <p:ext uri="{BB962C8B-B14F-4D97-AF65-F5344CB8AC3E}">
        <p14:creationId xmlns:p14="http://schemas.microsoft.com/office/powerpoint/2010/main" val="15137474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AC1D8-9752-495E-9E72-7958720DCB14}"/>
              </a:ext>
            </a:extLst>
          </p:cNvPr>
          <p:cNvSpPr>
            <a:spLocks noGrp="1"/>
          </p:cNvSpPr>
          <p:nvPr>
            <p:ph type="title"/>
          </p:nvPr>
        </p:nvSpPr>
        <p:spPr/>
        <p:txBody>
          <a:bodyPr/>
          <a:lstStyle/>
          <a:p>
            <a:r>
              <a:rPr lang="en-US" b="1" dirty="0"/>
              <a:t> Sample: Print Preview</a:t>
            </a:r>
            <a:endParaRPr lang="en-US" dirty="0"/>
          </a:p>
        </p:txBody>
      </p:sp>
      <p:sp>
        <p:nvSpPr>
          <p:cNvPr id="4" name="Slide Number Placeholder 3">
            <a:extLst>
              <a:ext uri="{FF2B5EF4-FFF2-40B4-BE49-F238E27FC236}">
                <a16:creationId xmlns:a16="http://schemas.microsoft.com/office/drawing/2014/main" id="{D3F4BC4C-5B06-4F31-97D5-7E703A9DE2BA}"/>
              </a:ext>
            </a:extLst>
          </p:cNvPr>
          <p:cNvSpPr>
            <a:spLocks noGrp="1"/>
          </p:cNvSpPr>
          <p:nvPr>
            <p:ph type="sldNum" sz="quarter" idx="12"/>
          </p:nvPr>
        </p:nvSpPr>
        <p:spPr/>
        <p:txBody>
          <a:bodyPr/>
          <a:lstStyle/>
          <a:p>
            <a:fld id="{FF27229C-EC7B-4063-A33B-28A5E87E32ED}" type="slidenum">
              <a:rPr lang="zh-CN" altLang="en-US" smtClean="0"/>
              <a:pPr/>
              <a:t>34</a:t>
            </a:fld>
            <a:endParaRPr lang="zh-CN" altLang="en-US" dirty="0"/>
          </a:p>
        </p:txBody>
      </p:sp>
      <p:pic>
        <p:nvPicPr>
          <p:cNvPr id="10" name="Picture 9">
            <a:extLst>
              <a:ext uri="{FF2B5EF4-FFF2-40B4-BE49-F238E27FC236}">
                <a16:creationId xmlns:a16="http://schemas.microsoft.com/office/drawing/2014/main" id="{55BCD4E7-88BF-425C-B109-091888713E6D}"/>
              </a:ext>
              <a:ext uri="{C183D7F6-B498-43B3-948B-1728B52AA6E4}">
                <adec:decorative xmlns:adec="http://schemas.microsoft.com/office/drawing/2017/decorative" val="1"/>
              </a:ext>
            </a:extLst>
          </p:cNvPr>
          <p:cNvPicPr>
            <a:picLocks noChangeAspect="1"/>
          </p:cNvPicPr>
          <p:nvPr/>
        </p:nvPicPr>
        <p:blipFill rotWithShape="1">
          <a:blip r:embed="rId3"/>
          <a:srcRect l="-141" t="6096" r="-1"/>
          <a:stretch/>
        </p:blipFill>
        <p:spPr>
          <a:xfrm>
            <a:off x="1864895" y="988854"/>
            <a:ext cx="7658245" cy="5679812"/>
          </a:xfrm>
          <a:prstGeom prst="rect">
            <a:avLst/>
          </a:prstGeom>
        </p:spPr>
      </p:pic>
    </p:spTree>
    <p:extLst>
      <p:ext uri="{BB962C8B-B14F-4D97-AF65-F5344CB8AC3E}">
        <p14:creationId xmlns:p14="http://schemas.microsoft.com/office/powerpoint/2010/main" val="39436323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F27229C-EC7B-4063-A33B-28A5E87E32ED}" type="slidenum">
              <a:rPr lang="zh-CN" altLang="en-US" smtClean="0"/>
              <a:pPr/>
              <a:t>35</a:t>
            </a:fld>
            <a:endParaRPr lang="zh-CN" altLang="en-US" dirty="0"/>
          </a:p>
        </p:txBody>
      </p:sp>
      <p:sp>
        <p:nvSpPr>
          <p:cNvPr id="5" name="Text Placeholder 4"/>
          <p:cNvSpPr>
            <a:spLocks noGrp="1"/>
          </p:cNvSpPr>
          <p:nvPr>
            <p:ph type="body" idx="15"/>
          </p:nvPr>
        </p:nvSpPr>
        <p:spPr>
          <a:xfrm>
            <a:off x="471638" y="1336505"/>
            <a:ext cx="11294133" cy="776702"/>
          </a:xfrm>
          <a:solidFill>
            <a:srgbClr val="D6791C"/>
          </a:solidFill>
        </p:spPr>
        <p:txBody>
          <a:bodyPr/>
          <a:lstStyle/>
          <a:p>
            <a:r>
              <a:rPr lang="en-US" dirty="0"/>
              <a:t>DESE Office of Student Assessment Services</a:t>
            </a:r>
          </a:p>
        </p:txBody>
      </p:sp>
      <p:sp>
        <p:nvSpPr>
          <p:cNvPr id="6" name="Title 5"/>
          <p:cNvSpPr>
            <a:spLocks noGrp="1"/>
          </p:cNvSpPr>
          <p:nvPr>
            <p:ph type="title"/>
          </p:nvPr>
        </p:nvSpPr>
        <p:spPr/>
        <p:txBody>
          <a:bodyPr/>
          <a:lstStyle/>
          <a:p>
            <a:r>
              <a:rPr lang="en-US" dirty="0"/>
              <a:t>Email and Phone Support</a:t>
            </a:r>
          </a:p>
        </p:txBody>
      </p:sp>
      <p:sp>
        <p:nvSpPr>
          <p:cNvPr id="7" name="Content Placeholder 6"/>
          <p:cNvSpPr>
            <a:spLocks noGrp="1"/>
          </p:cNvSpPr>
          <p:nvPr>
            <p:ph idx="16"/>
          </p:nvPr>
        </p:nvSpPr>
        <p:spPr>
          <a:xfrm>
            <a:off x="471639" y="2204358"/>
            <a:ext cx="11552040" cy="3800657"/>
          </a:xfrm>
        </p:spPr>
        <p:txBody>
          <a:bodyPr/>
          <a:lstStyle/>
          <a:p>
            <a:r>
              <a:rPr lang="en-US" dirty="0"/>
              <a:t>Policy questions and technical assistance (e.g., eligibly requirements, graduation requirements, required supporting documents, students with disabilities) </a:t>
            </a:r>
            <a:br>
              <a:rPr lang="en-US" dirty="0"/>
            </a:br>
            <a:endParaRPr lang="en-US" sz="1200" dirty="0"/>
          </a:p>
          <a:p>
            <a:pPr lvl="1"/>
            <a:r>
              <a:rPr lang="en-US" b="1" dirty="0"/>
              <a:t>Web: </a:t>
            </a:r>
            <a:r>
              <a:rPr lang="en-US" dirty="0">
                <a:hlinkClick r:id="rId2"/>
              </a:rPr>
              <a:t>http://www.doe.mass.edu/mcasappeals/</a:t>
            </a:r>
            <a:r>
              <a:rPr lang="en-US" dirty="0"/>
              <a:t> </a:t>
            </a:r>
            <a:endParaRPr lang="en-US" sz="2200" dirty="0"/>
          </a:p>
          <a:p>
            <a:pPr lvl="1"/>
            <a:r>
              <a:rPr lang="en-US" b="1" dirty="0"/>
              <a:t>Email: </a:t>
            </a:r>
            <a:r>
              <a:rPr lang="en-US" dirty="0">
                <a:hlinkClick r:id="rId3"/>
              </a:rPr>
              <a:t>mcas@doe.mass.edu</a:t>
            </a:r>
            <a:r>
              <a:rPr lang="en-US" dirty="0"/>
              <a:t> </a:t>
            </a:r>
          </a:p>
          <a:p>
            <a:pPr lvl="1"/>
            <a:r>
              <a:rPr lang="en-US" b="1" dirty="0"/>
              <a:t>Phone: </a:t>
            </a:r>
            <a:r>
              <a:rPr lang="en-US" dirty="0"/>
              <a:t>781-338-3625</a:t>
            </a:r>
          </a:p>
          <a:p>
            <a:pPr lvl="1"/>
            <a:endParaRPr lang="en-US" dirty="0"/>
          </a:p>
          <a:p>
            <a:endParaRPr lang="en-US" dirty="0"/>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AC074-8798-4925-8C52-3DE396FAE6A3}"/>
              </a:ext>
            </a:extLst>
          </p:cNvPr>
          <p:cNvSpPr>
            <a:spLocks noGrp="1"/>
          </p:cNvSpPr>
          <p:nvPr>
            <p:ph type="title"/>
          </p:nvPr>
        </p:nvSpPr>
        <p:spPr/>
        <p:txBody>
          <a:bodyPr/>
          <a:lstStyle/>
          <a:p>
            <a:r>
              <a:rPr lang="en-US" sz="3200" dirty="0"/>
              <a:t>Online MCAS Appeals Application Process</a:t>
            </a:r>
          </a:p>
        </p:txBody>
      </p:sp>
      <p:sp>
        <p:nvSpPr>
          <p:cNvPr id="3" name="Content Placeholder 2">
            <a:extLst>
              <a:ext uri="{FF2B5EF4-FFF2-40B4-BE49-F238E27FC236}">
                <a16:creationId xmlns:a16="http://schemas.microsoft.com/office/drawing/2014/main" id="{7BBC2EA0-658A-417F-B783-FF00E53C2D11}"/>
              </a:ext>
            </a:extLst>
          </p:cNvPr>
          <p:cNvSpPr>
            <a:spLocks noGrp="1"/>
          </p:cNvSpPr>
          <p:nvPr>
            <p:ph idx="1"/>
          </p:nvPr>
        </p:nvSpPr>
        <p:spPr>
          <a:xfrm>
            <a:off x="567743" y="1158485"/>
            <a:ext cx="11370972" cy="5049746"/>
          </a:xfrm>
        </p:spPr>
        <p:txBody>
          <a:bodyPr/>
          <a:lstStyle/>
          <a:p>
            <a:pPr>
              <a:spcBef>
                <a:spcPts val="300"/>
              </a:spcBef>
            </a:pPr>
            <a:r>
              <a:rPr lang="en-US" b="1" dirty="0"/>
              <a:t>How To</a:t>
            </a:r>
            <a:r>
              <a:rPr lang="en-US" dirty="0"/>
              <a:t>:</a:t>
            </a:r>
          </a:p>
          <a:p>
            <a:pPr lvl="1">
              <a:spcBef>
                <a:spcPts val="0"/>
              </a:spcBef>
              <a:spcAft>
                <a:spcPts val="600"/>
              </a:spcAft>
            </a:pPr>
            <a:r>
              <a:rPr lang="en-US" dirty="0"/>
              <a:t>Log in to the Security Portal.</a:t>
            </a:r>
          </a:p>
          <a:p>
            <a:pPr lvl="1">
              <a:spcBef>
                <a:spcPts val="0"/>
              </a:spcBef>
              <a:spcAft>
                <a:spcPts val="600"/>
              </a:spcAft>
            </a:pPr>
            <a:r>
              <a:rPr lang="en-US" dirty="0"/>
              <a:t>Create a new MCAS Performance Appeal Application.</a:t>
            </a:r>
          </a:p>
          <a:p>
            <a:pPr lvl="1">
              <a:spcBef>
                <a:spcPts val="0"/>
              </a:spcBef>
              <a:spcAft>
                <a:spcPts val="600"/>
              </a:spcAft>
            </a:pPr>
            <a:r>
              <a:rPr lang="en-US" dirty="0"/>
              <a:t>Enter SASID and student demographic information.</a:t>
            </a:r>
          </a:p>
          <a:p>
            <a:pPr lvl="1">
              <a:spcBef>
                <a:spcPts val="0"/>
              </a:spcBef>
              <a:spcAft>
                <a:spcPts val="600"/>
              </a:spcAft>
            </a:pPr>
            <a:r>
              <a:rPr lang="en-US" dirty="0"/>
              <a:t>Select appeal type.</a:t>
            </a:r>
          </a:p>
          <a:p>
            <a:pPr lvl="1">
              <a:spcBef>
                <a:spcPts val="0"/>
              </a:spcBef>
              <a:spcAft>
                <a:spcPts val="600"/>
              </a:spcAft>
            </a:pPr>
            <a:r>
              <a:rPr lang="en-US" dirty="0"/>
              <a:t>Review eligibility requirements.</a:t>
            </a:r>
          </a:p>
          <a:p>
            <a:pPr lvl="1">
              <a:spcBef>
                <a:spcPts val="0"/>
              </a:spcBef>
              <a:spcAft>
                <a:spcPts val="600"/>
              </a:spcAft>
            </a:pPr>
            <a:r>
              <a:rPr lang="en-US" dirty="0"/>
              <a:t>Attach supporting documents.</a:t>
            </a:r>
          </a:p>
          <a:p>
            <a:pPr lvl="1">
              <a:spcBef>
                <a:spcPts val="0"/>
              </a:spcBef>
              <a:spcAft>
                <a:spcPts val="600"/>
              </a:spcAft>
            </a:pPr>
            <a:r>
              <a:rPr lang="en-US" dirty="0"/>
              <a:t>Review supporting documents.</a:t>
            </a:r>
          </a:p>
          <a:p>
            <a:pPr lvl="1">
              <a:spcBef>
                <a:spcPts val="0"/>
              </a:spcBef>
              <a:spcAft>
                <a:spcPts val="600"/>
              </a:spcAft>
            </a:pPr>
            <a:r>
              <a:rPr lang="en-US" dirty="0"/>
              <a:t>Sign off and submit appeal.</a:t>
            </a:r>
          </a:p>
          <a:p>
            <a:pPr lvl="1">
              <a:spcBef>
                <a:spcPts val="0"/>
              </a:spcBef>
              <a:spcAft>
                <a:spcPts val="600"/>
              </a:spcAft>
            </a:pPr>
            <a:r>
              <a:rPr lang="en-US" dirty="0"/>
              <a:t>Complete a partially completed appeal that was created earlier.</a:t>
            </a:r>
          </a:p>
        </p:txBody>
      </p:sp>
      <p:sp>
        <p:nvSpPr>
          <p:cNvPr id="4" name="Slide Number Placeholder 3">
            <a:extLst>
              <a:ext uri="{FF2B5EF4-FFF2-40B4-BE49-F238E27FC236}">
                <a16:creationId xmlns:a16="http://schemas.microsoft.com/office/drawing/2014/main" id="{82DA32A3-8252-442D-97F4-3C957A0FEC6B}"/>
              </a:ext>
            </a:extLst>
          </p:cNvPr>
          <p:cNvSpPr>
            <a:spLocks noGrp="1"/>
          </p:cNvSpPr>
          <p:nvPr>
            <p:ph type="sldNum" sz="quarter" idx="12"/>
          </p:nvPr>
        </p:nvSpPr>
        <p:spPr/>
        <p:txBody>
          <a:bodyPr/>
          <a:lstStyle/>
          <a:p>
            <a:fld id="{FF27229C-EC7B-4063-A33B-28A5E87E32ED}" type="slidenum">
              <a:rPr lang="zh-CN" altLang="en-US" smtClean="0"/>
              <a:pPr/>
              <a:t>4</a:t>
            </a:fld>
            <a:endParaRPr lang="zh-CN" altLang="en-US" dirty="0"/>
          </a:p>
        </p:txBody>
      </p:sp>
    </p:spTree>
    <p:extLst>
      <p:ext uri="{BB962C8B-B14F-4D97-AF65-F5344CB8AC3E}">
        <p14:creationId xmlns:p14="http://schemas.microsoft.com/office/powerpoint/2010/main" val="12815653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35940-C881-43BE-9EC4-F5D805001DAA}"/>
              </a:ext>
            </a:extLst>
          </p:cNvPr>
          <p:cNvSpPr>
            <a:spLocks noGrp="1"/>
          </p:cNvSpPr>
          <p:nvPr>
            <p:ph type="title"/>
          </p:nvPr>
        </p:nvSpPr>
        <p:spPr/>
        <p:txBody>
          <a:bodyPr/>
          <a:lstStyle/>
          <a:p>
            <a:r>
              <a:rPr lang="en-US" dirty="0"/>
              <a:t>Step 1: Log in to the Security Portal and Select the MCAS Appeals Application</a:t>
            </a:r>
          </a:p>
        </p:txBody>
      </p:sp>
      <p:sp>
        <p:nvSpPr>
          <p:cNvPr id="4" name="Slide Number Placeholder 3">
            <a:extLst>
              <a:ext uri="{FF2B5EF4-FFF2-40B4-BE49-F238E27FC236}">
                <a16:creationId xmlns:a16="http://schemas.microsoft.com/office/drawing/2014/main" id="{E979E720-8F71-46E3-A031-E6C2E0943172}"/>
              </a:ext>
            </a:extLst>
          </p:cNvPr>
          <p:cNvSpPr>
            <a:spLocks noGrp="1"/>
          </p:cNvSpPr>
          <p:nvPr>
            <p:ph type="sldNum" sz="quarter" idx="12"/>
          </p:nvPr>
        </p:nvSpPr>
        <p:spPr/>
        <p:txBody>
          <a:bodyPr/>
          <a:lstStyle/>
          <a:p>
            <a:fld id="{FF27229C-EC7B-4063-A33B-28A5E87E32ED}" type="slidenum">
              <a:rPr lang="zh-CN" altLang="en-US" smtClean="0"/>
              <a:pPr/>
              <a:t>5</a:t>
            </a:fld>
            <a:endParaRPr lang="zh-CN" altLang="en-US" dirty="0"/>
          </a:p>
        </p:txBody>
      </p:sp>
      <p:sp>
        <p:nvSpPr>
          <p:cNvPr id="8" name="Content Placeholder 2">
            <a:extLst>
              <a:ext uri="{FF2B5EF4-FFF2-40B4-BE49-F238E27FC236}">
                <a16:creationId xmlns:a16="http://schemas.microsoft.com/office/drawing/2014/main" id="{F8655D64-8EE8-4FEB-B13A-9388515C4978}"/>
              </a:ext>
            </a:extLst>
          </p:cNvPr>
          <p:cNvSpPr txBox="1">
            <a:spLocks/>
          </p:cNvSpPr>
          <p:nvPr/>
        </p:nvSpPr>
        <p:spPr>
          <a:xfrm>
            <a:off x="190123" y="1252206"/>
            <a:ext cx="6256397" cy="4845766"/>
          </a:xfrm>
          <a:prstGeom prst="rect">
            <a:avLst/>
          </a:prstGeom>
        </p:spPr>
        <p:txBody>
          <a:bodyPr/>
          <a:lstStyle>
            <a:lvl1pPr marL="228600" indent="-228600" algn="l" defTabSz="914400" rtl="0" eaLnBrk="1" latinLnBrk="0" hangingPunct="1">
              <a:lnSpc>
                <a:spcPct val="90000"/>
              </a:lnSpc>
              <a:spcBef>
                <a:spcPts val="1000"/>
              </a:spcBef>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90000"/>
              </a:lnSpc>
              <a:spcBef>
                <a:spcPts val="500"/>
              </a:spcBef>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90000"/>
              </a:lnSpc>
              <a:spcBef>
                <a:spcPts val="500"/>
              </a:spcBef>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90000"/>
              </a:lnSpc>
              <a:spcBef>
                <a:spcPts val="500"/>
              </a:spcBef>
              <a:buClr>
                <a:srgbClr val="E38526"/>
              </a:buClr>
              <a:buFont typeface="Wingdings" panose="05000000000000000000" pitchFamily="2" charset="2"/>
              <a:buChar char="v"/>
              <a:defRPr sz="2000" kern="120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600"/>
              </a:spcAft>
            </a:pPr>
            <a:r>
              <a:rPr lang="en-US" sz="2800" dirty="0">
                <a:solidFill>
                  <a:srgbClr val="000000"/>
                </a:solidFill>
              </a:rPr>
              <a:t>District MCAS Appeals user will log in to Security Portal using </a:t>
            </a:r>
            <a:r>
              <a:rPr lang="en-US" sz="2800" b="1" dirty="0">
                <a:solidFill>
                  <a:srgbClr val="0033CC"/>
                </a:solidFill>
              </a:rPr>
              <a:t>User Name </a:t>
            </a:r>
            <a:r>
              <a:rPr lang="en-US" sz="2800" dirty="0">
                <a:solidFill>
                  <a:srgbClr val="000000"/>
                </a:solidFill>
              </a:rPr>
              <a:t>and </a:t>
            </a:r>
            <a:r>
              <a:rPr lang="en-US" sz="2800" b="1" dirty="0">
                <a:solidFill>
                  <a:srgbClr val="0033CC"/>
                </a:solidFill>
              </a:rPr>
              <a:t>Password. </a:t>
            </a:r>
          </a:p>
          <a:p>
            <a:pPr lvl="1">
              <a:lnSpc>
                <a:spcPct val="100000"/>
              </a:lnSpc>
              <a:spcBef>
                <a:spcPts val="0"/>
              </a:spcBef>
              <a:spcAft>
                <a:spcPts val="1200"/>
              </a:spcAft>
            </a:pPr>
            <a:r>
              <a:rPr lang="en-US" sz="2400" dirty="0">
                <a:solidFill>
                  <a:srgbClr val="000000"/>
                </a:solidFill>
              </a:rPr>
              <a:t>Contact the district’s Directory Administrator for assistance, if user cannot access Security Portal. </a:t>
            </a:r>
          </a:p>
          <a:p>
            <a:pPr>
              <a:lnSpc>
                <a:spcPct val="100000"/>
              </a:lnSpc>
              <a:spcBef>
                <a:spcPts val="600"/>
              </a:spcBef>
            </a:pPr>
            <a:r>
              <a:rPr lang="en-US" sz="2800" dirty="0">
                <a:solidFill>
                  <a:srgbClr val="000000"/>
                </a:solidFill>
              </a:rPr>
              <a:t>Then, find </a:t>
            </a:r>
            <a:r>
              <a:rPr lang="en-US" sz="2800" b="1" dirty="0">
                <a:solidFill>
                  <a:srgbClr val="000000"/>
                </a:solidFill>
              </a:rPr>
              <a:t>Applications List</a:t>
            </a:r>
            <a:r>
              <a:rPr lang="en-US" sz="2800" dirty="0">
                <a:solidFill>
                  <a:srgbClr val="000000"/>
                </a:solidFill>
              </a:rPr>
              <a:t> and click </a:t>
            </a:r>
            <a:r>
              <a:rPr lang="en-US" sz="2800" b="1" dirty="0">
                <a:solidFill>
                  <a:srgbClr val="000000"/>
                </a:solidFill>
              </a:rPr>
              <a:t>MCAS Appeals Application </a:t>
            </a:r>
            <a:r>
              <a:rPr lang="en-US" sz="2800" dirty="0">
                <a:solidFill>
                  <a:srgbClr val="000000"/>
                </a:solidFill>
              </a:rPr>
              <a:t>to begin entering an appeal.</a:t>
            </a:r>
          </a:p>
          <a:p>
            <a:pPr marL="0" lvl="1" indent="0">
              <a:lnSpc>
                <a:spcPct val="100000"/>
              </a:lnSpc>
              <a:spcBef>
                <a:spcPts val="0"/>
              </a:spcBef>
              <a:buNone/>
            </a:pPr>
            <a:endParaRPr lang="en-US" sz="2200" b="1" dirty="0"/>
          </a:p>
          <a:p>
            <a:pPr marL="0" lvl="1" indent="0">
              <a:lnSpc>
                <a:spcPct val="100000"/>
              </a:lnSpc>
              <a:spcBef>
                <a:spcPts val="0"/>
              </a:spcBef>
              <a:buNone/>
            </a:pPr>
            <a:endParaRPr lang="en-US" sz="2000" b="1" dirty="0"/>
          </a:p>
        </p:txBody>
      </p:sp>
      <p:pic>
        <p:nvPicPr>
          <p:cNvPr id="5" name="Picture 4" descr="Security Portal sign in screens">
            <a:extLst>
              <a:ext uri="{FF2B5EF4-FFF2-40B4-BE49-F238E27FC236}">
                <a16:creationId xmlns:a16="http://schemas.microsoft.com/office/drawing/2014/main" id="{5AF94FF0-1A3F-4556-A3DD-9832CB2D4E85}"/>
              </a:ext>
            </a:extLst>
          </p:cNvPr>
          <p:cNvPicPr>
            <a:picLocks noChangeAspect="1"/>
          </p:cNvPicPr>
          <p:nvPr/>
        </p:nvPicPr>
        <p:blipFill>
          <a:blip r:embed="rId3"/>
          <a:stretch>
            <a:fillRect/>
          </a:stretch>
        </p:blipFill>
        <p:spPr>
          <a:xfrm>
            <a:off x="6446520" y="1130530"/>
            <a:ext cx="5401769" cy="5590945"/>
          </a:xfrm>
          <a:prstGeom prst="rect">
            <a:avLst/>
          </a:prstGeom>
        </p:spPr>
      </p:pic>
    </p:spTree>
    <p:extLst>
      <p:ext uri="{BB962C8B-B14F-4D97-AF65-F5344CB8AC3E}">
        <p14:creationId xmlns:p14="http://schemas.microsoft.com/office/powerpoint/2010/main" val="34053832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D7393-1969-4BCC-BAA6-5566A1BAF23E}"/>
              </a:ext>
            </a:extLst>
          </p:cNvPr>
          <p:cNvSpPr>
            <a:spLocks noGrp="1"/>
          </p:cNvSpPr>
          <p:nvPr>
            <p:ph type="title"/>
          </p:nvPr>
        </p:nvSpPr>
        <p:spPr/>
        <p:txBody>
          <a:bodyPr/>
          <a:lstStyle/>
          <a:p>
            <a:r>
              <a:rPr lang="en-US" b="1" dirty="0"/>
              <a:t>Step 2: Select Your Organization </a:t>
            </a:r>
            <a:endParaRPr lang="en-US" dirty="0"/>
          </a:p>
        </p:txBody>
      </p:sp>
      <p:sp>
        <p:nvSpPr>
          <p:cNvPr id="4" name="Slide Number Placeholder 3">
            <a:extLst>
              <a:ext uri="{FF2B5EF4-FFF2-40B4-BE49-F238E27FC236}">
                <a16:creationId xmlns:a16="http://schemas.microsoft.com/office/drawing/2014/main" id="{DBB00E19-E85D-4791-BF39-C40C61A00904}"/>
              </a:ext>
            </a:extLst>
          </p:cNvPr>
          <p:cNvSpPr>
            <a:spLocks noGrp="1"/>
          </p:cNvSpPr>
          <p:nvPr>
            <p:ph type="sldNum" sz="quarter" idx="12"/>
          </p:nvPr>
        </p:nvSpPr>
        <p:spPr/>
        <p:txBody>
          <a:bodyPr/>
          <a:lstStyle/>
          <a:p>
            <a:fld id="{FF27229C-EC7B-4063-A33B-28A5E87E32ED}" type="slidenum">
              <a:rPr lang="zh-CN" altLang="en-US" smtClean="0"/>
              <a:pPr/>
              <a:t>6</a:t>
            </a:fld>
            <a:endParaRPr lang="zh-CN" altLang="en-US" dirty="0"/>
          </a:p>
        </p:txBody>
      </p:sp>
      <p:sp>
        <p:nvSpPr>
          <p:cNvPr id="7" name="Content Placeholder 2">
            <a:extLst>
              <a:ext uri="{FF2B5EF4-FFF2-40B4-BE49-F238E27FC236}">
                <a16:creationId xmlns:a16="http://schemas.microsoft.com/office/drawing/2014/main" id="{E6D7AE0E-4F59-42EB-A6C1-A45728BD8D5C}"/>
              </a:ext>
            </a:extLst>
          </p:cNvPr>
          <p:cNvSpPr txBox="1">
            <a:spLocks/>
          </p:cNvSpPr>
          <p:nvPr/>
        </p:nvSpPr>
        <p:spPr>
          <a:xfrm>
            <a:off x="432253" y="5478217"/>
            <a:ext cx="10800040" cy="1182072"/>
          </a:xfrm>
          <a:prstGeom prst="rect">
            <a:avLst/>
          </a:prstGeom>
        </p:spPr>
        <p:txBody>
          <a:bodyPr/>
          <a:lstStyle>
            <a:lvl1pPr marL="228600" indent="-228600" algn="l" defTabSz="914400" rtl="0" eaLnBrk="1" latinLnBrk="0" hangingPunct="1">
              <a:lnSpc>
                <a:spcPct val="90000"/>
              </a:lnSpc>
              <a:spcBef>
                <a:spcPts val="1000"/>
              </a:spcBef>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90000"/>
              </a:lnSpc>
              <a:spcBef>
                <a:spcPts val="500"/>
              </a:spcBef>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90000"/>
              </a:lnSpc>
              <a:spcBef>
                <a:spcPts val="500"/>
              </a:spcBef>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90000"/>
              </a:lnSpc>
              <a:spcBef>
                <a:spcPts val="500"/>
              </a:spcBef>
              <a:buClr>
                <a:srgbClr val="E38526"/>
              </a:buClr>
              <a:buFont typeface="Wingdings" panose="05000000000000000000" pitchFamily="2" charset="2"/>
              <a:buChar char="v"/>
              <a:defRPr sz="2000" kern="120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lvl="1" indent="-285750">
              <a:spcBef>
                <a:spcPts val="0"/>
              </a:spcBef>
            </a:pPr>
            <a:endParaRPr lang="en-US" sz="1600" dirty="0">
              <a:solidFill>
                <a:srgbClr val="000000"/>
              </a:solidFill>
            </a:endParaRPr>
          </a:p>
          <a:p>
            <a:pPr marL="171450" lvl="1" indent="-171450">
              <a:spcBef>
                <a:spcPts val="0"/>
              </a:spcBef>
              <a:spcAft>
                <a:spcPts val="600"/>
              </a:spcAft>
              <a:buFont typeface="Arial" panose="020B0604020202020204" pitchFamily="34" charset="0"/>
              <a:buChar char="•"/>
            </a:pPr>
            <a:r>
              <a:rPr lang="en-US" dirty="0">
                <a:solidFill>
                  <a:srgbClr val="000000"/>
                </a:solidFill>
              </a:rPr>
              <a:t>Select an organization in the “</a:t>
            </a:r>
            <a:r>
              <a:rPr lang="en-US" dirty="0">
                <a:solidFill>
                  <a:srgbClr val="0033CC"/>
                </a:solidFill>
              </a:rPr>
              <a:t>Select Your Organization below</a:t>
            </a:r>
            <a:r>
              <a:rPr lang="en-US" dirty="0">
                <a:solidFill>
                  <a:srgbClr val="000000"/>
                </a:solidFill>
              </a:rPr>
              <a:t>” box then select “Next” to proceed</a:t>
            </a:r>
            <a:r>
              <a:rPr lang="en-US" sz="1800" b="1" dirty="0">
                <a:solidFill>
                  <a:srgbClr val="000000"/>
                </a:solidFill>
              </a:rPr>
              <a:t>.</a:t>
            </a:r>
          </a:p>
          <a:p>
            <a:pPr marL="0" lvl="1" indent="0">
              <a:spcBef>
                <a:spcPts val="0"/>
              </a:spcBef>
              <a:buNone/>
            </a:pPr>
            <a:endParaRPr lang="en-US" sz="1600" b="1" dirty="0"/>
          </a:p>
          <a:p>
            <a:pPr marL="0" lvl="1" indent="0">
              <a:spcBef>
                <a:spcPts val="0"/>
              </a:spcBef>
              <a:buNone/>
            </a:pPr>
            <a:endParaRPr lang="en-US" sz="1600" b="1" dirty="0"/>
          </a:p>
        </p:txBody>
      </p:sp>
      <p:pic>
        <p:nvPicPr>
          <p:cNvPr id="9" name="Picture 8" descr="Steps to selecting organization">
            <a:extLst>
              <a:ext uri="{FF2B5EF4-FFF2-40B4-BE49-F238E27FC236}">
                <a16:creationId xmlns:a16="http://schemas.microsoft.com/office/drawing/2014/main" id="{A39580D0-140F-4538-B82D-98CBD01B761D}"/>
              </a:ext>
            </a:extLst>
          </p:cNvPr>
          <p:cNvPicPr>
            <a:picLocks noChangeAspect="1"/>
          </p:cNvPicPr>
          <p:nvPr/>
        </p:nvPicPr>
        <p:blipFill>
          <a:blip r:embed="rId3"/>
          <a:stretch>
            <a:fillRect/>
          </a:stretch>
        </p:blipFill>
        <p:spPr>
          <a:xfrm>
            <a:off x="432253" y="1076720"/>
            <a:ext cx="9624381" cy="4510163"/>
          </a:xfrm>
          <a:prstGeom prst="rect">
            <a:avLst/>
          </a:prstGeom>
        </p:spPr>
      </p:pic>
    </p:spTree>
    <p:extLst>
      <p:ext uri="{BB962C8B-B14F-4D97-AF65-F5344CB8AC3E}">
        <p14:creationId xmlns:p14="http://schemas.microsoft.com/office/powerpoint/2010/main" val="1919667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8E062-5526-4687-B297-281AD3EC2DD2}"/>
              </a:ext>
            </a:extLst>
          </p:cNvPr>
          <p:cNvSpPr>
            <a:spLocks noGrp="1"/>
          </p:cNvSpPr>
          <p:nvPr>
            <p:ph type="title"/>
          </p:nvPr>
        </p:nvSpPr>
        <p:spPr/>
        <p:txBody>
          <a:bodyPr/>
          <a:lstStyle/>
          <a:p>
            <a:r>
              <a:rPr lang="en-US" b="1" dirty="0"/>
              <a:t>Step 3: Create a “New Appeal”</a:t>
            </a:r>
            <a:endParaRPr lang="en-US" dirty="0"/>
          </a:p>
        </p:txBody>
      </p:sp>
      <p:sp>
        <p:nvSpPr>
          <p:cNvPr id="4" name="Slide Number Placeholder 3">
            <a:extLst>
              <a:ext uri="{FF2B5EF4-FFF2-40B4-BE49-F238E27FC236}">
                <a16:creationId xmlns:a16="http://schemas.microsoft.com/office/drawing/2014/main" id="{8B5386CC-3AB2-4CFB-B798-C811C9AEB281}"/>
              </a:ext>
            </a:extLst>
          </p:cNvPr>
          <p:cNvSpPr>
            <a:spLocks noGrp="1"/>
          </p:cNvSpPr>
          <p:nvPr>
            <p:ph type="sldNum" sz="quarter" idx="12"/>
          </p:nvPr>
        </p:nvSpPr>
        <p:spPr/>
        <p:txBody>
          <a:bodyPr/>
          <a:lstStyle/>
          <a:p>
            <a:fld id="{FF27229C-EC7B-4063-A33B-28A5E87E32ED}" type="slidenum">
              <a:rPr lang="zh-CN" altLang="en-US" smtClean="0"/>
              <a:pPr/>
              <a:t>7</a:t>
            </a:fld>
            <a:endParaRPr lang="zh-CN" altLang="en-US" dirty="0"/>
          </a:p>
        </p:txBody>
      </p:sp>
      <p:sp>
        <p:nvSpPr>
          <p:cNvPr id="3" name="Rectangle 2">
            <a:extLst>
              <a:ext uri="{FF2B5EF4-FFF2-40B4-BE49-F238E27FC236}">
                <a16:creationId xmlns:a16="http://schemas.microsoft.com/office/drawing/2014/main" id="{8F8980F2-9F6C-40AE-9B35-E10F57F81224}"/>
              </a:ext>
            </a:extLst>
          </p:cNvPr>
          <p:cNvSpPr/>
          <p:nvPr/>
        </p:nvSpPr>
        <p:spPr>
          <a:xfrm>
            <a:off x="410420" y="5581103"/>
            <a:ext cx="11356355" cy="1477328"/>
          </a:xfrm>
          <a:prstGeom prst="rect">
            <a:avLst/>
          </a:prstGeom>
        </p:spPr>
        <p:txBody>
          <a:bodyPr wrap="square">
            <a:spAutoFit/>
          </a:bodyPr>
          <a:lstStyle/>
          <a:p>
            <a:pPr marL="0" lvl="1" indent="0">
              <a:spcBef>
                <a:spcPts val="0"/>
              </a:spcBef>
              <a:spcAft>
                <a:spcPts val="600"/>
              </a:spcAft>
              <a:buNone/>
            </a:pPr>
            <a:r>
              <a:rPr lang="en-US" sz="2400" dirty="0">
                <a:solidFill>
                  <a:srgbClr val="000000"/>
                </a:solidFill>
              </a:rPr>
              <a:t>At the MCAS Appeals Search page:</a:t>
            </a:r>
            <a:endParaRPr lang="en-US" sz="2000" dirty="0">
              <a:solidFill>
                <a:srgbClr val="000000"/>
              </a:solidFill>
            </a:endParaRPr>
          </a:p>
          <a:p>
            <a:pPr marL="171450" lvl="1" indent="-171450">
              <a:spcBef>
                <a:spcPts val="0"/>
              </a:spcBef>
              <a:spcAft>
                <a:spcPts val="600"/>
              </a:spcAft>
              <a:buClr>
                <a:srgbClr val="E38526"/>
              </a:buClr>
              <a:buFont typeface="Arial" panose="020B0604020202020204" pitchFamily="34" charset="0"/>
              <a:buChar char="•"/>
            </a:pPr>
            <a:r>
              <a:rPr lang="en-US" sz="2800" dirty="0">
                <a:solidFill>
                  <a:srgbClr val="000000"/>
                </a:solidFill>
              </a:rPr>
              <a:t>Select the “</a:t>
            </a:r>
            <a:r>
              <a:rPr lang="en-US" sz="2800" dirty="0">
                <a:solidFill>
                  <a:srgbClr val="0033CC"/>
                </a:solidFill>
              </a:rPr>
              <a:t>New Appeal</a:t>
            </a:r>
            <a:r>
              <a:rPr lang="en-US" sz="2800" dirty="0">
                <a:solidFill>
                  <a:srgbClr val="000000"/>
                </a:solidFill>
              </a:rPr>
              <a:t>” link to begin a new appeal for a student.</a:t>
            </a:r>
          </a:p>
          <a:p>
            <a:pPr marL="0" lvl="1" indent="0">
              <a:spcBef>
                <a:spcPts val="0"/>
              </a:spcBef>
              <a:buNone/>
            </a:pPr>
            <a:endParaRPr lang="en-US" sz="1400" dirty="0"/>
          </a:p>
          <a:p>
            <a:pPr marL="0" lvl="1" indent="0">
              <a:spcBef>
                <a:spcPts val="0"/>
              </a:spcBef>
              <a:buNone/>
            </a:pPr>
            <a:endParaRPr lang="en-US" sz="1400" dirty="0"/>
          </a:p>
        </p:txBody>
      </p:sp>
      <p:grpSp>
        <p:nvGrpSpPr>
          <p:cNvPr id="5" name="Group 4" descr="Selection of new appeal search screen">
            <a:extLst>
              <a:ext uri="{FF2B5EF4-FFF2-40B4-BE49-F238E27FC236}">
                <a16:creationId xmlns:a16="http://schemas.microsoft.com/office/drawing/2014/main" id="{17A4DA34-EF99-4606-B4FC-3B438F2645B1}"/>
              </a:ext>
            </a:extLst>
          </p:cNvPr>
          <p:cNvGrpSpPr/>
          <p:nvPr/>
        </p:nvGrpSpPr>
        <p:grpSpPr>
          <a:xfrm>
            <a:off x="317022" y="1227469"/>
            <a:ext cx="11464558" cy="4304206"/>
            <a:chOff x="317022" y="1227469"/>
            <a:chExt cx="11464558" cy="4304206"/>
          </a:xfrm>
        </p:grpSpPr>
        <p:pic>
          <p:nvPicPr>
            <p:cNvPr id="6" name="Picture 5">
              <a:extLst>
                <a:ext uri="{FF2B5EF4-FFF2-40B4-BE49-F238E27FC236}">
                  <a16:creationId xmlns:a16="http://schemas.microsoft.com/office/drawing/2014/main" id="{2B7BB0E0-85B3-4E74-910B-09D427B48520}"/>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425224" y="1227469"/>
              <a:ext cx="11356356" cy="4304206"/>
            </a:xfrm>
            <a:prstGeom prst="rect">
              <a:avLst/>
            </a:prstGeom>
          </p:spPr>
        </p:pic>
        <p:sp>
          <p:nvSpPr>
            <p:cNvPr id="8" name="Rectangle: Rounded Corners 7" descr="Selection of new appeal">
              <a:extLst>
                <a:ext uri="{FF2B5EF4-FFF2-40B4-BE49-F238E27FC236}">
                  <a16:creationId xmlns:a16="http://schemas.microsoft.com/office/drawing/2014/main" id="{550B9F3C-012E-4B81-8F8F-EBEBA7F220E7}"/>
                </a:ext>
              </a:extLst>
            </p:cNvPr>
            <p:cNvSpPr/>
            <p:nvPr/>
          </p:nvSpPr>
          <p:spPr>
            <a:xfrm>
              <a:off x="317022" y="1964724"/>
              <a:ext cx="1153433" cy="411421"/>
            </a:xfrm>
            <a:prstGeom prst="roundRect">
              <a:avLst/>
            </a:prstGeom>
            <a:noFill/>
            <a:ln w="28575">
              <a:solidFill>
                <a:srgbClr val="E38526"/>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156182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Contact section&#10;">
            <a:extLst>
              <a:ext uri="{FF2B5EF4-FFF2-40B4-BE49-F238E27FC236}">
                <a16:creationId xmlns:a16="http://schemas.microsoft.com/office/drawing/2014/main" id="{EA2865A1-3F91-4B92-9B52-6D984B9A1CBE}"/>
              </a:ext>
            </a:extLst>
          </p:cNvPr>
          <p:cNvPicPr>
            <a:picLocks noChangeAspect="1"/>
          </p:cNvPicPr>
          <p:nvPr/>
        </p:nvPicPr>
        <p:blipFill>
          <a:blip r:embed="rId3"/>
          <a:stretch>
            <a:fillRect/>
          </a:stretch>
        </p:blipFill>
        <p:spPr>
          <a:xfrm>
            <a:off x="5028592" y="1087038"/>
            <a:ext cx="6625144" cy="5704458"/>
          </a:xfrm>
          <a:prstGeom prst="rect">
            <a:avLst/>
          </a:prstGeom>
        </p:spPr>
      </p:pic>
      <p:sp>
        <p:nvSpPr>
          <p:cNvPr id="2" name="Title 1">
            <a:extLst>
              <a:ext uri="{FF2B5EF4-FFF2-40B4-BE49-F238E27FC236}">
                <a16:creationId xmlns:a16="http://schemas.microsoft.com/office/drawing/2014/main" id="{F27E8BBC-962E-4E17-AC8C-DEC4668701C5}"/>
              </a:ext>
            </a:extLst>
          </p:cNvPr>
          <p:cNvSpPr>
            <a:spLocks noGrp="1"/>
          </p:cNvSpPr>
          <p:nvPr>
            <p:ph type="title"/>
          </p:nvPr>
        </p:nvSpPr>
        <p:spPr/>
        <p:txBody>
          <a:bodyPr/>
          <a:lstStyle/>
          <a:p>
            <a:r>
              <a:rPr lang="en-US" sz="2800" dirty="0"/>
              <a:t>Step 4: Begin an appeals application for a specific student: </a:t>
            </a:r>
            <a:br>
              <a:rPr lang="en-US" sz="2800" dirty="0"/>
            </a:br>
            <a:r>
              <a:rPr lang="en-US" sz="2800" dirty="0"/>
              <a:t>Complete the </a:t>
            </a:r>
            <a:r>
              <a:rPr lang="en-US" sz="2800" i="1" dirty="0"/>
              <a:t>General Information</a:t>
            </a:r>
            <a:r>
              <a:rPr lang="en-US" sz="2800" dirty="0"/>
              <a:t> section.</a:t>
            </a:r>
          </a:p>
        </p:txBody>
      </p:sp>
      <p:sp>
        <p:nvSpPr>
          <p:cNvPr id="4" name="Slide Number Placeholder 3">
            <a:extLst>
              <a:ext uri="{FF2B5EF4-FFF2-40B4-BE49-F238E27FC236}">
                <a16:creationId xmlns:a16="http://schemas.microsoft.com/office/drawing/2014/main" id="{43207828-CB39-462B-BEA4-D8ED4A48BF1B}"/>
              </a:ext>
            </a:extLst>
          </p:cNvPr>
          <p:cNvSpPr>
            <a:spLocks noGrp="1"/>
          </p:cNvSpPr>
          <p:nvPr>
            <p:ph type="sldNum" sz="quarter" idx="12"/>
          </p:nvPr>
        </p:nvSpPr>
        <p:spPr/>
        <p:txBody>
          <a:bodyPr/>
          <a:lstStyle/>
          <a:p>
            <a:fld id="{FF27229C-EC7B-4063-A33B-28A5E87E32ED}" type="slidenum">
              <a:rPr lang="zh-CN" altLang="en-US" smtClean="0"/>
              <a:pPr/>
              <a:t>8</a:t>
            </a:fld>
            <a:endParaRPr lang="zh-CN" altLang="en-US" dirty="0"/>
          </a:p>
        </p:txBody>
      </p:sp>
      <p:sp>
        <p:nvSpPr>
          <p:cNvPr id="24" name="Rectangle 23">
            <a:extLst>
              <a:ext uri="{FF2B5EF4-FFF2-40B4-BE49-F238E27FC236}">
                <a16:creationId xmlns:a16="http://schemas.microsoft.com/office/drawing/2014/main" id="{98A4EC12-002C-4907-86DD-53EE698684C0}"/>
              </a:ext>
            </a:extLst>
          </p:cNvPr>
          <p:cNvSpPr/>
          <p:nvPr/>
        </p:nvSpPr>
        <p:spPr>
          <a:xfrm>
            <a:off x="115610" y="1471077"/>
            <a:ext cx="4325962" cy="2800767"/>
          </a:xfrm>
          <a:prstGeom prst="rect">
            <a:avLst/>
          </a:prstGeom>
        </p:spPr>
        <p:txBody>
          <a:bodyPr wrap="square">
            <a:spAutoFit/>
          </a:bodyPr>
          <a:lstStyle/>
          <a:p>
            <a:pPr marL="227013" indent="-227013">
              <a:spcAft>
                <a:spcPts val="600"/>
              </a:spcAft>
              <a:buClr>
                <a:srgbClr val="E38526"/>
              </a:buClr>
              <a:buFont typeface="Arial" panose="020B0604020202020204" pitchFamily="34" charset="0"/>
              <a:buChar char="•"/>
            </a:pPr>
            <a:r>
              <a:rPr lang="en-US" sz="2800" dirty="0">
                <a:solidFill>
                  <a:srgbClr val="000000"/>
                </a:solidFill>
              </a:rPr>
              <a:t>Complete all of the required fields. </a:t>
            </a:r>
            <a:endParaRPr lang="en-US" sz="2800" b="1" dirty="0">
              <a:solidFill>
                <a:srgbClr val="000000"/>
              </a:solidFill>
              <a:latin typeface="Segoe UI" panose="020B0502040204020203" pitchFamily="34" charset="0"/>
              <a:cs typeface="Segoe UI" panose="020B0502040204020203" pitchFamily="34" charset="0"/>
            </a:endParaRPr>
          </a:p>
          <a:p>
            <a:pPr marL="227013" lvl="1" indent="-227013">
              <a:spcBef>
                <a:spcPts val="600"/>
              </a:spcBef>
              <a:spcAft>
                <a:spcPts val="600"/>
              </a:spcAft>
              <a:buClr>
                <a:srgbClr val="E38526"/>
              </a:buClr>
              <a:buFont typeface="Arial" panose="020B0604020202020204" pitchFamily="34" charset="0"/>
              <a:buChar char="•"/>
            </a:pPr>
            <a:r>
              <a:rPr lang="en-US" sz="2800" dirty="0">
                <a:solidFill>
                  <a:srgbClr val="000000"/>
                </a:solidFill>
                <a:latin typeface="Segoe UI" panose="020B0502040204020203" pitchFamily="34" charset="0"/>
                <a:cs typeface="Segoe UI" panose="020B0502040204020203" pitchFamily="34" charset="0"/>
              </a:rPr>
              <a:t>Then–S</a:t>
            </a:r>
            <a:r>
              <a:rPr lang="en-US" sz="2800" dirty="0">
                <a:solidFill>
                  <a:srgbClr val="000000"/>
                </a:solidFill>
              </a:rPr>
              <a:t>elect “</a:t>
            </a:r>
            <a:r>
              <a:rPr lang="en-US" sz="2800" dirty="0">
                <a:solidFill>
                  <a:srgbClr val="0033CC"/>
                </a:solidFill>
              </a:rPr>
              <a:t>Continue</a:t>
            </a:r>
            <a:r>
              <a:rPr lang="en-US" sz="2800" dirty="0">
                <a:solidFill>
                  <a:srgbClr val="000000"/>
                </a:solidFill>
              </a:rPr>
              <a:t>”</a:t>
            </a:r>
          </a:p>
          <a:p>
            <a:pPr lvl="1" indent="-222250">
              <a:spcBef>
                <a:spcPts val="600"/>
              </a:spcBef>
              <a:buClr>
                <a:srgbClr val="E38526"/>
              </a:buClr>
              <a:buFont typeface="Courier New" panose="02070309020205020404" pitchFamily="49" charset="0"/>
              <a:buChar char="o"/>
              <a:tabLst>
                <a:tab pos="284163" algn="l"/>
              </a:tabLst>
            </a:pPr>
            <a:r>
              <a:rPr lang="en-US" sz="2400" dirty="0">
                <a:solidFill>
                  <a:srgbClr val="000000"/>
                </a:solidFill>
              </a:rPr>
              <a:t>The first section of the     appeal application will be automatically saved</a:t>
            </a:r>
            <a:r>
              <a:rPr lang="en-US" sz="2400" b="1" dirty="0">
                <a:solidFill>
                  <a:srgbClr val="000000"/>
                </a:solidFill>
              </a:rPr>
              <a:t>.</a:t>
            </a:r>
          </a:p>
        </p:txBody>
      </p:sp>
    </p:spTree>
    <p:extLst>
      <p:ext uri="{BB962C8B-B14F-4D97-AF65-F5344CB8AC3E}">
        <p14:creationId xmlns:p14="http://schemas.microsoft.com/office/powerpoint/2010/main" val="35850291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AC1D8-9752-495E-9E72-7958720DCB14}"/>
              </a:ext>
            </a:extLst>
          </p:cNvPr>
          <p:cNvSpPr>
            <a:spLocks noGrp="1"/>
          </p:cNvSpPr>
          <p:nvPr>
            <p:ph type="title"/>
          </p:nvPr>
        </p:nvSpPr>
        <p:spPr/>
        <p:txBody>
          <a:bodyPr/>
          <a:lstStyle/>
          <a:p>
            <a:r>
              <a:rPr lang="en-US" b="1" dirty="0"/>
              <a:t>Step 5: Complete the required </a:t>
            </a:r>
            <a:r>
              <a:rPr lang="en-US" b="1" i="1" dirty="0"/>
              <a:t>Eligibility </a:t>
            </a:r>
            <a:r>
              <a:rPr lang="en-US" b="1" dirty="0"/>
              <a:t>section</a:t>
            </a:r>
            <a:r>
              <a:rPr lang="en-US" b="1" i="1" dirty="0"/>
              <a:t>.</a:t>
            </a:r>
            <a:endParaRPr lang="en-US" dirty="0"/>
          </a:p>
        </p:txBody>
      </p:sp>
      <p:sp>
        <p:nvSpPr>
          <p:cNvPr id="4" name="Slide Number Placeholder 3">
            <a:extLst>
              <a:ext uri="{FF2B5EF4-FFF2-40B4-BE49-F238E27FC236}">
                <a16:creationId xmlns:a16="http://schemas.microsoft.com/office/drawing/2014/main" id="{D3F4BC4C-5B06-4F31-97D5-7E703A9DE2BA}"/>
              </a:ext>
            </a:extLst>
          </p:cNvPr>
          <p:cNvSpPr>
            <a:spLocks noGrp="1"/>
          </p:cNvSpPr>
          <p:nvPr>
            <p:ph type="sldNum" sz="quarter" idx="12"/>
          </p:nvPr>
        </p:nvSpPr>
        <p:spPr/>
        <p:txBody>
          <a:bodyPr/>
          <a:lstStyle/>
          <a:p>
            <a:fld id="{FF27229C-EC7B-4063-A33B-28A5E87E32ED}" type="slidenum">
              <a:rPr lang="zh-CN" altLang="en-US" smtClean="0"/>
              <a:pPr/>
              <a:t>9</a:t>
            </a:fld>
            <a:endParaRPr lang="zh-CN" altLang="en-US" dirty="0"/>
          </a:p>
        </p:txBody>
      </p:sp>
      <p:sp>
        <p:nvSpPr>
          <p:cNvPr id="8" name="Rectangle 7">
            <a:extLst>
              <a:ext uri="{FF2B5EF4-FFF2-40B4-BE49-F238E27FC236}">
                <a16:creationId xmlns:a16="http://schemas.microsoft.com/office/drawing/2014/main" id="{728840F2-3C3A-476A-9012-966B4C5745B1}"/>
              </a:ext>
            </a:extLst>
          </p:cNvPr>
          <p:cNvSpPr/>
          <p:nvPr/>
        </p:nvSpPr>
        <p:spPr>
          <a:xfrm>
            <a:off x="191837" y="1131685"/>
            <a:ext cx="3404102" cy="4370427"/>
          </a:xfrm>
          <a:prstGeom prst="rect">
            <a:avLst/>
          </a:prstGeom>
        </p:spPr>
        <p:txBody>
          <a:bodyPr wrap="square">
            <a:spAutoFit/>
          </a:bodyPr>
          <a:lstStyle/>
          <a:p>
            <a:pPr>
              <a:spcAft>
                <a:spcPts val="600"/>
              </a:spcAft>
            </a:pPr>
            <a:r>
              <a:rPr lang="en-US" sz="2400" dirty="0">
                <a:solidFill>
                  <a:srgbClr val="000000"/>
                </a:solidFill>
              </a:rPr>
              <a:t>Each type of appeal has specific eligibility requirements.</a:t>
            </a:r>
          </a:p>
          <a:p>
            <a:pPr marL="171450" indent="-171450">
              <a:spcBef>
                <a:spcPts val="600"/>
              </a:spcBef>
              <a:spcAft>
                <a:spcPts val="600"/>
              </a:spcAft>
              <a:buClr>
                <a:srgbClr val="E38526"/>
              </a:buClr>
              <a:buFont typeface="Arial" panose="020B0604020202020204" pitchFamily="34" charset="0"/>
              <a:buChar char="•"/>
            </a:pPr>
            <a:r>
              <a:rPr lang="en-US" sz="2400" b="1" dirty="0">
                <a:solidFill>
                  <a:srgbClr val="000000"/>
                </a:solidFill>
              </a:rPr>
              <a:t>Answer</a:t>
            </a:r>
            <a:r>
              <a:rPr lang="en-US" sz="2400" dirty="0">
                <a:solidFill>
                  <a:srgbClr val="000000"/>
                </a:solidFill>
              </a:rPr>
              <a:t> each eligibility question. </a:t>
            </a:r>
            <a:endParaRPr lang="en-US" sz="2400" b="1" dirty="0">
              <a:solidFill>
                <a:srgbClr val="000000"/>
              </a:solidFill>
            </a:endParaRPr>
          </a:p>
          <a:p>
            <a:pPr marL="171450" lvl="1" indent="-171450">
              <a:spcBef>
                <a:spcPts val="600"/>
              </a:spcBef>
              <a:buClr>
                <a:srgbClr val="E38526"/>
              </a:buClr>
              <a:buFont typeface="Arial" panose="020B0604020202020204" pitchFamily="34" charset="0"/>
              <a:buChar char="•"/>
            </a:pPr>
            <a:r>
              <a:rPr lang="en-US" sz="2400" dirty="0">
                <a:solidFill>
                  <a:srgbClr val="000000"/>
                </a:solidFill>
                <a:cs typeface="Segoe UI" panose="020B0502040204020203" pitchFamily="34" charset="0"/>
              </a:rPr>
              <a:t>Then–S</a:t>
            </a:r>
            <a:r>
              <a:rPr lang="en-US" sz="2400" dirty="0">
                <a:solidFill>
                  <a:srgbClr val="000000"/>
                </a:solidFill>
              </a:rPr>
              <a:t>elect “</a:t>
            </a:r>
            <a:r>
              <a:rPr lang="en-US" sz="2400" dirty="0">
                <a:solidFill>
                  <a:srgbClr val="0033CC"/>
                </a:solidFill>
              </a:rPr>
              <a:t>Continue</a:t>
            </a:r>
            <a:r>
              <a:rPr lang="en-US" sz="2400" dirty="0">
                <a:solidFill>
                  <a:srgbClr val="000000"/>
                </a:solidFill>
              </a:rPr>
              <a:t>” to proceed and save the second section of the appeal application.</a:t>
            </a:r>
          </a:p>
          <a:p>
            <a:endParaRPr lang="en-US" dirty="0"/>
          </a:p>
        </p:txBody>
      </p:sp>
      <p:pic>
        <p:nvPicPr>
          <p:cNvPr id="7" name="Picture 6" descr="Navigation of new appeals selection.">
            <a:extLst>
              <a:ext uri="{FF2B5EF4-FFF2-40B4-BE49-F238E27FC236}">
                <a16:creationId xmlns:a16="http://schemas.microsoft.com/office/drawing/2014/main" id="{38CF76A4-BB8D-431F-BA80-32EF1FBDA0C6}"/>
              </a:ext>
            </a:extLst>
          </p:cNvPr>
          <p:cNvPicPr>
            <a:picLocks noChangeAspect="1"/>
          </p:cNvPicPr>
          <p:nvPr/>
        </p:nvPicPr>
        <p:blipFill>
          <a:blip r:embed="rId3"/>
          <a:stretch>
            <a:fillRect/>
          </a:stretch>
        </p:blipFill>
        <p:spPr>
          <a:xfrm>
            <a:off x="3468610" y="1131685"/>
            <a:ext cx="8296275" cy="5334000"/>
          </a:xfrm>
          <a:prstGeom prst="rect">
            <a:avLst/>
          </a:prstGeom>
        </p:spPr>
      </p:pic>
    </p:spTree>
    <p:extLst>
      <p:ext uri="{BB962C8B-B14F-4D97-AF65-F5344CB8AC3E}">
        <p14:creationId xmlns:p14="http://schemas.microsoft.com/office/powerpoint/2010/main" val="382090634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ESE​​">
  <a:themeElements>
    <a:clrScheme name="ESE color scheme">
      <a:dk1>
        <a:srgbClr val="203B6A"/>
      </a:dk1>
      <a:lt1>
        <a:sysClr val="window" lastClr="FFFFFF"/>
      </a:lt1>
      <a:dk2>
        <a:srgbClr val="203B6A"/>
      </a:dk2>
      <a:lt2>
        <a:srgbClr val="E7E6E6"/>
      </a:lt2>
      <a:accent1>
        <a:srgbClr val="203B6A"/>
      </a:accent1>
      <a:accent2>
        <a:srgbClr val="ED7D31"/>
      </a:accent2>
      <a:accent3>
        <a:srgbClr val="FFC000"/>
      </a:accent3>
      <a:accent4>
        <a:srgbClr val="0563C1"/>
      </a:accent4>
      <a:accent5>
        <a:srgbClr val="00B050"/>
      </a:accent5>
      <a:accent6>
        <a:srgbClr val="FFFF00"/>
      </a:accent6>
      <a:hlink>
        <a:srgbClr val="0563C1"/>
      </a:hlink>
      <a:folHlink>
        <a:srgbClr val="954F72"/>
      </a:folHlink>
    </a:clrScheme>
    <a:fontScheme name="ESE">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7ABE31071780243B2E68C5BEE851FF0" ma:contentTypeVersion="13" ma:contentTypeDescription="Create a new document." ma:contentTypeScope="" ma:versionID="51ac7838e66e5afccb845656e8c7bc79">
  <xsd:schema xmlns:xsd="http://www.w3.org/2001/XMLSchema" xmlns:xs="http://www.w3.org/2001/XMLSchema" xmlns:p="http://schemas.microsoft.com/office/2006/metadata/properties" xmlns:ns3="6d1ab2f6-91f9-4f14-952a-3f3eb0d68341" xmlns:ns4="8f2fdac3-5421-455f-b4e4-df6141b3176a" targetNamespace="http://schemas.microsoft.com/office/2006/metadata/properties" ma:root="true" ma:fieldsID="521bd5ca6a1964f80beda3efa0707850" ns3:_="" ns4:_="">
    <xsd:import namespace="6d1ab2f6-91f9-4f14-952a-3f3eb0d68341"/>
    <xsd:import namespace="8f2fdac3-5421-455f-b4e4-df6141b3176a"/>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Location" minOccurs="0"/>
                <xsd:element ref="ns3:MediaLengthInSecond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1ab2f6-91f9-4f14-952a-3f3eb0d6834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_activity" ma:index="20"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f2fdac3-5421-455f-b4e4-df6141b3176a"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6d1ab2f6-91f9-4f14-952a-3f3eb0d68341" xsi:nil="true"/>
  </documentManagement>
</p:properties>
</file>

<file path=customXml/itemProps1.xml><?xml version="1.0" encoding="utf-8"?>
<ds:datastoreItem xmlns:ds="http://schemas.openxmlformats.org/officeDocument/2006/customXml" ds:itemID="{21E9EF70-A191-436E-AE44-C70E9544F56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d1ab2f6-91f9-4f14-952a-3f3eb0d68341"/>
    <ds:schemaRef ds:uri="8f2fdac3-5421-455f-b4e4-df6141b3176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D1A1AF9-45DE-4A1D-A3E8-F60FC25F9447}">
  <ds:schemaRefs>
    <ds:schemaRef ds:uri="http://schemas.microsoft.com/sharepoint/v3/contenttype/forms"/>
  </ds:schemaRefs>
</ds:datastoreItem>
</file>

<file path=customXml/itemProps3.xml><?xml version="1.0" encoding="utf-8"?>
<ds:datastoreItem xmlns:ds="http://schemas.openxmlformats.org/officeDocument/2006/customXml" ds:itemID="{301F392A-6DF6-45B7-943B-BD992C02444B}">
  <ds:schemaRefs>
    <ds:schemaRef ds:uri="8f2fdac3-5421-455f-b4e4-df6141b3176a"/>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schemas.microsoft.com/office/2006/metadata/properties"/>
    <ds:schemaRef ds:uri="6d1ab2f6-91f9-4f14-952a-3f3eb0d68341"/>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ESE PowerPoint Template 2017</Template>
  <TotalTime>14056</TotalTime>
  <Words>1902</Words>
  <Application>Microsoft Office PowerPoint</Application>
  <PresentationFormat>Widescreen</PresentationFormat>
  <Paragraphs>211</Paragraphs>
  <Slides>35</Slides>
  <Notes>26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35</vt:i4>
      </vt:variant>
    </vt:vector>
  </HeadingPairs>
  <TitlesOfParts>
    <vt:vector size="45" baseType="lpstr">
      <vt:lpstr>等线</vt:lpstr>
      <vt:lpstr>Arial</vt:lpstr>
      <vt:lpstr>Calibri</vt:lpstr>
      <vt:lpstr>Courier New</vt:lpstr>
      <vt:lpstr>Segoe</vt:lpstr>
      <vt:lpstr>Segoe SemiBold</vt:lpstr>
      <vt:lpstr>Segoe UI</vt:lpstr>
      <vt:lpstr>Segoe UI Semibold</vt:lpstr>
      <vt:lpstr>Wingdings</vt:lpstr>
      <vt:lpstr>ESE​​</vt:lpstr>
      <vt:lpstr>Online MCAS Performance Appeals: A Step-by-Step Guide</vt:lpstr>
      <vt:lpstr>CONTENTS</vt:lpstr>
      <vt:lpstr>Create and Submit MCAS Performance Appeals using the Online Portal</vt:lpstr>
      <vt:lpstr>Online MCAS Appeals Application Process</vt:lpstr>
      <vt:lpstr>Step 1: Log in to the Security Portal and Select the MCAS Appeals Application</vt:lpstr>
      <vt:lpstr>Step 2: Select Your Organization </vt:lpstr>
      <vt:lpstr>Step 3: Create a “New Appeal”</vt:lpstr>
      <vt:lpstr>Step 4: Begin an appeals application for a specific student:  Complete the General Information section.</vt:lpstr>
      <vt:lpstr>Step 5: Complete the required Eligibility section.</vt:lpstr>
      <vt:lpstr>Step 6: Upload Supporting Documents</vt:lpstr>
      <vt:lpstr>Step 6: Upload Other Supporting Documents (Continued)</vt:lpstr>
      <vt:lpstr>Step 7: Complete Sign-Off Section and Submit Appeal Application</vt:lpstr>
      <vt:lpstr>Complete an Appeal Started on an Earlier Date</vt:lpstr>
      <vt:lpstr>View Results and  Develop Customized Searches </vt:lpstr>
      <vt:lpstr>Viewing Results and Additional Features</vt:lpstr>
      <vt:lpstr>Review Appeals Status Using MCAS Appeals Search</vt:lpstr>
      <vt:lpstr>Download and Print Decisions and Parent Letters</vt:lpstr>
      <vt:lpstr>Resubmit an Appeal with a “No Determination” or “Denied” Status </vt:lpstr>
      <vt:lpstr> Districts Can Create Customized Searches</vt:lpstr>
      <vt:lpstr> Exporting and Using Customized Search Results</vt:lpstr>
      <vt:lpstr>How to Use the Reports Function to Generate Specific Reports </vt:lpstr>
      <vt:lpstr>New Reports Function</vt:lpstr>
      <vt:lpstr>Options for Generating Specialized Reports</vt:lpstr>
      <vt:lpstr>Select Type of Report</vt:lpstr>
      <vt:lpstr> Report Option: Decisions by School/District</vt:lpstr>
      <vt:lpstr> Sample Report for Decisions by School/District</vt:lpstr>
      <vt:lpstr>Report Option: Number of Appeals by Student Status, Content Area, and Review Month/Year</vt:lpstr>
      <vt:lpstr>Sample Report for Number of Appeals</vt:lpstr>
      <vt:lpstr> Report Option: Records of Performance by Date</vt:lpstr>
      <vt:lpstr>Sample Report: Record of Performance by Date</vt:lpstr>
      <vt:lpstr> Report Option: Appeals by Subgroup</vt:lpstr>
      <vt:lpstr> Sample Report: Appeals by Subgroup</vt:lpstr>
      <vt:lpstr> Print Feature</vt:lpstr>
      <vt:lpstr> Sample: Print Preview</vt:lpstr>
      <vt:lpstr>Email and Phone Support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MCAS Online Performance Appeals Guide</dc:title>
  <dc:creator>DESE</dc:creator>
  <cp:lastModifiedBy>Zou, Dong (EOE)</cp:lastModifiedBy>
  <cp:revision>234</cp:revision>
  <cp:lastPrinted>2017-08-07T14:46:10Z</cp:lastPrinted>
  <dcterms:created xsi:type="dcterms:W3CDTF">2019-09-10T12:57:36Z</dcterms:created>
  <dcterms:modified xsi:type="dcterms:W3CDTF">2023-03-30T15:38:08Z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Mar 30 2023 12:00AM</vt:lpwstr>
  </property>
</Properties>
</file>